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theme/themeOverride3.xml" ContentType="application/vnd.openxmlformats-officedocument.themeOverride+xml"/>
  <Override PartName="/ppt/charts/chart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6" r:id="rId2"/>
    <p:sldId id="265" r:id="rId3"/>
    <p:sldId id="267" r:id="rId4"/>
    <p:sldId id="256" r:id="rId5"/>
    <p:sldId id="259" r:id="rId6"/>
    <p:sldId id="258" r:id="rId7"/>
    <p:sldId id="268" r:id="rId8"/>
    <p:sldId id="260" r:id="rId9"/>
    <p:sldId id="263" r:id="rId10"/>
    <p:sldId id="261" r:id="rId11"/>
    <p:sldId id="262" r:id="rId12"/>
    <p:sldId id="264" r:id="rId13"/>
    <p:sldId id="270" r:id="rId14"/>
    <p:sldId id="269" r:id="rId15"/>
    <p:sldId id="271" r:id="rId16"/>
  </p:sldIdLst>
  <p:sldSz cx="12192000" cy="6858000"/>
  <p:notesSz cx="6797675" cy="99298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68" d="100"/>
          <a:sy n="68" d="100"/>
        </p:scale>
        <p:origin x="78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1" Type="http://schemas.openxmlformats.org/officeDocument/2006/relationships/oleObject" Target="../embeddings/oleObject5.bin"/></Relationships>
</file>

<file path=ppt/charts/_rels/chart6.xml.rels><?xml version="1.0" encoding="UTF-8" standalone="yes"?>
<Relationships xmlns="http://schemas.openxmlformats.org/package/2006/relationships"><Relationship Id="rId2" Type="http://schemas.openxmlformats.org/officeDocument/2006/relationships/oleObject" Target="../embeddings/oleObject6.bin"/><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oleObject" Target="../embeddings/oleObject7.bin"/><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1" Type="http://schemas.openxmlformats.org/officeDocument/2006/relationships/oleObject" Target="../embeddings/oleObject8.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470937466492163"/>
          <c:y val="8.8783155526828653E-2"/>
          <c:w val="0.86212054574259289"/>
          <c:h val="0.83603103316036109"/>
        </c:manualLayout>
      </c:layout>
      <c:barChart>
        <c:barDir val="col"/>
        <c:grouping val="clustered"/>
        <c:varyColors val="0"/>
        <c:ser>
          <c:idx val="0"/>
          <c:order val="0"/>
          <c:spPr>
            <a:solidFill>
              <a:srgbClr val="00B0F0"/>
            </a:solidFill>
          </c:spPr>
          <c:invertIfNegative val="0"/>
          <c:dPt>
            <c:idx val="0"/>
            <c:invertIfNegative val="0"/>
            <c:bubble3D val="0"/>
            <c:spPr>
              <a:solidFill>
                <a:srgbClr val="FFC000"/>
              </a:solidFill>
            </c:spPr>
            <c:extLst>
              <c:ext xmlns:c16="http://schemas.microsoft.com/office/drawing/2014/chart" uri="{C3380CC4-5D6E-409C-BE32-E72D297353CC}">
                <c16:uniqueId val="{00000001-9B7C-49C6-84D8-977B1752F50F}"/>
              </c:ext>
            </c:extLst>
          </c:dPt>
          <c:dPt>
            <c:idx val="2"/>
            <c:invertIfNegative val="0"/>
            <c:bubble3D val="0"/>
            <c:spPr>
              <a:solidFill>
                <a:srgbClr val="FF0000"/>
              </a:solidFill>
            </c:spPr>
            <c:extLst>
              <c:ext xmlns:c16="http://schemas.microsoft.com/office/drawing/2014/chart" uri="{C3380CC4-5D6E-409C-BE32-E72D297353CC}">
                <c16:uniqueId val="{00000003-9B7C-49C6-84D8-977B1752F50F}"/>
              </c:ext>
            </c:extLst>
          </c:dPt>
          <c:dPt>
            <c:idx val="3"/>
            <c:invertIfNegative val="0"/>
            <c:bubble3D val="0"/>
            <c:spPr>
              <a:solidFill>
                <a:srgbClr val="00B050"/>
              </a:solidFill>
            </c:spPr>
            <c:extLst>
              <c:ext xmlns:c16="http://schemas.microsoft.com/office/drawing/2014/chart" uri="{C3380CC4-5D6E-409C-BE32-E72D297353CC}">
                <c16:uniqueId val="{00000005-9B7C-49C6-84D8-977B1752F50F}"/>
              </c:ext>
            </c:extLst>
          </c:dPt>
          <c:dLbls>
            <c:dLbl>
              <c:idx val="0"/>
              <c:layout>
                <c:manualLayout>
                  <c:x val="0"/>
                  <c:y val="9.512481574248289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B7C-49C6-84D8-977B1752F50F}"/>
                </c:ext>
              </c:extLst>
            </c:dLbl>
            <c:dLbl>
              <c:idx val="1"/>
              <c:layout>
                <c:manualLayout>
                  <c:x val="-2.002002002002002E-3"/>
                  <c:y val="9.512481574248289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B7C-49C6-84D8-977B1752F50F}"/>
                </c:ext>
              </c:extLst>
            </c:dLbl>
            <c:dLbl>
              <c:idx val="2"/>
              <c:layout>
                <c:manualLayout>
                  <c:x val="-1.4681178416455487E-16"/>
                  <c:y val="6.341654382832163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B7C-49C6-84D8-977B1752F50F}"/>
                </c:ext>
              </c:extLst>
            </c:dLbl>
            <c:dLbl>
              <c:idx val="3"/>
              <c:layout>
                <c:manualLayout>
                  <c:x val="0"/>
                  <c:y val="9.512481574248289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B7C-49C6-84D8-977B1752F50F}"/>
                </c:ext>
              </c:extLst>
            </c:dLbl>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'[статистика веществ от 24.01.22.xlsx]сравнение годов'!$B$18:$B$21</c:f>
              <c:numCache>
                <c:formatCode>General</c:formatCode>
                <c:ptCount val="4"/>
                <c:pt idx="0">
                  <c:v>2018</c:v>
                </c:pt>
                <c:pt idx="1">
                  <c:v>2019</c:v>
                </c:pt>
                <c:pt idx="2">
                  <c:v>2020</c:v>
                </c:pt>
                <c:pt idx="3">
                  <c:v>2021</c:v>
                </c:pt>
              </c:numCache>
            </c:numRef>
          </c:cat>
          <c:val>
            <c:numRef>
              <c:f>'[статистика веществ от 24.01.22.xlsx]сравнение годов'!$A$18:$A$21</c:f>
              <c:numCache>
                <c:formatCode>General</c:formatCode>
                <c:ptCount val="4"/>
                <c:pt idx="0">
                  <c:v>130</c:v>
                </c:pt>
                <c:pt idx="1">
                  <c:v>539</c:v>
                </c:pt>
                <c:pt idx="2">
                  <c:v>501</c:v>
                </c:pt>
                <c:pt idx="3">
                  <c:v>474</c:v>
                </c:pt>
              </c:numCache>
            </c:numRef>
          </c:val>
          <c:extLst>
            <c:ext xmlns:c16="http://schemas.microsoft.com/office/drawing/2014/chart" uri="{C3380CC4-5D6E-409C-BE32-E72D297353CC}">
              <c16:uniqueId val="{00000007-9B7C-49C6-84D8-977B1752F50F}"/>
            </c:ext>
          </c:extLst>
        </c:ser>
        <c:dLbls>
          <c:dLblPos val="outEnd"/>
          <c:showLegendKey val="0"/>
          <c:showVal val="1"/>
          <c:showCatName val="0"/>
          <c:showSerName val="0"/>
          <c:showPercent val="0"/>
          <c:showBubbleSize val="0"/>
        </c:dLbls>
        <c:gapWidth val="150"/>
        <c:axId val="39766016"/>
        <c:axId val="35331392"/>
      </c:barChart>
      <c:catAx>
        <c:axId val="39766016"/>
        <c:scaling>
          <c:orientation val="minMax"/>
        </c:scaling>
        <c:delete val="0"/>
        <c:axPos val="b"/>
        <c:numFmt formatCode="General" sourceLinked="1"/>
        <c:majorTickMark val="out"/>
        <c:minorTickMark val="none"/>
        <c:tickLblPos val="nextTo"/>
        <c:spPr>
          <a:ln>
            <a:tailEnd type="arrow"/>
          </a:ln>
        </c:spPr>
        <c:crossAx val="35331392"/>
        <c:crosses val="autoZero"/>
        <c:auto val="1"/>
        <c:lblAlgn val="ctr"/>
        <c:lblOffset val="100"/>
        <c:noMultiLvlLbl val="0"/>
      </c:catAx>
      <c:valAx>
        <c:axId val="35331392"/>
        <c:scaling>
          <c:orientation val="minMax"/>
          <c:max val="540"/>
          <c:min val="0"/>
        </c:scaling>
        <c:delete val="0"/>
        <c:axPos val="l"/>
        <c:majorGridlines/>
        <c:numFmt formatCode="General" sourceLinked="1"/>
        <c:majorTickMark val="out"/>
        <c:minorTickMark val="none"/>
        <c:tickLblPos val="nextTo"/>
        <c:spPr>
          <a:ln>
            <a:tailEnd type="arrow"/>
          </a:ln>
        </c:spPr>
        <c:crossAx val="39766016"/>
        <c:crosses val="autoZero"/>
        <c:crossBetween val="between"/>
      </c:valAx>
    </c:plotArea>
    <c:plotVisOnly val="1"/>
    <c:dispBlanksAs val="gap"/>
    <c:showDLblsOverMax val="0"/>
  </c:chart>
  <c:txPr>
    <a:bodyPr/>
    <a:lstStyle/>
    <a:p>
      <a:pPr>
        <a:defRPr sz="1400">
          <a:latin typeface="Arial" panose="020B0604020202020204" pitchFamily="34" charset="0"/>
          <a:cs typeface="Arial" panose="020B0604020202020204" pitchFamily="34" charset="0"/>
        </a:defRPr>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470937466492163"/>
          <c:y val="8.8783155526828653E-2"/>
          <c:w val="0.86212054574259289"/>
          <c:h val="0.83603103316036109"/>
        </c:manualLayout>
      </c:layout>
      <c:barChart>
        <c:barDir val="col"/>
        <c:grouping val="clustered"/>
        <c:varyColors val="0"/>
        <c:dLbls>
          <c:dLblPos val="outEnd"/>
          <c:showLegendKey val="0"/>
          <c:showVal val="1"/>
          <c:showCatName val="0"/>
          <c:showSerName val="0"/>
          <c:showPercent val="0"/>
          <c:showBubbleSize val="0"/>
        </c:dLbls>
        <c:gapWidth val="150"/>
        <c:axId val="40048128"/>
        <c:axId val="31461888"/>
      </c:barChart>
      <c:catAx>
        <c:axId val="40048128"/>
        <c:scaling>
          <c:orientation val="minMax"/>
        </c:scaling>
        <c:delete val="0"/>
        <c:axPos val="b"/>
        <c:numFmt formatCode="General" sourceLinked="1"/>
        <c:majorTickMark val="out"/>
        <c:minorTickMark val="none"/>
        <c:tickLblPos val="nextTo"/>
        <c:spPr>
          <a:ln>
            <a:tailEnd type="arrow"/>
          </a:ln>
        </c:spPr>
        <c:crossAx val="31461888"/>
        <c:crosses val="autoZero"/>
        <c:auto val="1"/>
        <c:lblAlgn val="ctr"/>
        <c:lblOffset val="100"/>
        <c:noMultiLvlLbl val="0"/>
      </c:catAx>
      <c:valAx>
        <c:axId val="31461888"/>
        <c:scaling>
          <c:orientation val="minMax"/>
          <c:max val="540"/>
          <c:min val="0"/>
        </c:scaling>
        <c:delete val="0"/>
        <c:axPos val="l"/>
        <c:majorGridlines/>
        <c:numFmt formatCode="General" sourceLinked="1"/>
        <c:majorTickMark val="out"/>
        <c:minorTickMark val="none"/>
        <c:tickLblPos val="nextTo"/>
        <c:spPr>
          <a:ln>
            <a:tailEnd type="arrow"/>
          </a:ln>
        </c:spPr>
        <c:crossAx val="40048128"/>
        <c:crosses val="autoZero"/>
        <c:crossBetween val="between"/>
      </c:valAx>
    </c:plotArea>
    <c:plotVisOnly val="1"/>
    <c:dispBlanksAs val="gap"/>
    <c:showDLblsOverMax val="0"/>
  </c:chart>
  <c:txPr>
    <a:bodyPr/>
    <a:lstStyle/>
    <a:p>
      <a:pPr>
        <a:defRPr sz="1400">
          <a:latin typeface="Arial" panose="020B0604020202020204" pitchFamily="34" charset="0"/>
          <a:cs typeface="Arial" panose="020B0604020202020204" pitchFamily="34" charset="0"/>
        </a:defRPr>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715458644592503"/>
          <c:y val="2.924559348248237E-2"/>
          <c:w val="0.73334919278215138"/>
          <c:h val="0.91153218438833794"/>
        </c:manualLayout>
      </c:layout>
      <c:barChart>
        <c:barDir val="bar"/>
        <c:grouping val="clustered"/>
        <c:varyColors val="0"/>
        <c:ser>
          <c:idx val="0"/>
          <c:order val="0"/>
          <c:tx>
            <c:v>2022*</c:v>
          </c:tx>
          <c:spPr>
            <a:solidFill>
              <a:srgbClr val="002060"/>
            </a:solidFill>
          </c:spPr>
          <c:invertIfNegative val="0"/>
          <c:cat>
            <c:strRef>
              <c:f>'[статистика веществ от 24.01.22.xlsx]статистика 2022 г.'!$A$3:$A$18</c:f>
              <c:strCache>
                <c:ptCount val="16"/>
                <c:pt idx="0">
                  <c:v>Креозот и его соединения / Creosote and its compounds</c:v>
                </c:pt>
                <c:pt idx="1">
                  <c:v>Дикват дибромид / Diquat dibromide</c:v>
                </c:pt>
                <c:pt idx="2">
                  <c:v>Тиаметоксам / Thiamethoxam</c:v>
                </c:pt>
                <c:pt idx="3">
                  <c:v>Тирам / Thiram</c:v>
                </c:pt>
                <c:pt idx="4">
                  <c:v>Нонилфенол и его соединения / Nonylphenol and its compounds</c:v>
                </c:pt>
                <c:pt idx="5">
                  <c:v>Диоктилолово и его соединения / Dioctyltin and its compounds</c:v>
                </c:pt>
                <c:pt idx="6">
                  <c:v>Хлороталонил / Chlorothalonil</c:v>
                </c:pt>
                <c:pt idx="7">
                  <c:v>Малатион / Malathion</c:v>
                </c:pt>
                <c:pt idx="8">
                  <c:v>Бензол / Benzene</c:v>
                </c:pt>
                <c:pt idx="9">
                  <c:v>Дидецилдиметиламмоний хлорид / Didecyldimethylammonium chloride</c:v>
                </c:pt>
                <c:pt idx="10">
                  <c:v>Имидаклоприд / Imidacloprid</c:v>
                </c:pt>
                <c:pt idx="11">
                  <c:v>Свинец и его соединения / Lead and its compounds</c:v>
                </c:pt>
                <c:pt idx="12">
                  <c:v>Клотианидин / Clothianidine</c:v>
                </c:pt>
                <c:pt idx="13">
                  <c:v>Цинеб / Zineb</c:v>
                </c:pt>
                <c:pt idx="14">
                  <c:v>Дибутилолово и его соединения / Dibutyltin and its compounds</c:v>
                </c:pt>
                <c:pt idx="15">
                  <c:v>Пропиконазол / Propiconazole</c:v>
                </c:pt>
              </c:strCache>
            </c:strRef>
          </c:cat>
          <c:val>
            <c:numRef>
              <c:f>'[статистика веществ от 24.01.22.xlsx]статистика 2022 г.'!$D$3:$D$18</c:f>
              <c:numCache>
                <c:formatCode>0</c:formatCode>
                <c:ptCount val="16"/>
                <c:pt idx="0">
                  <c:v>2600</c:v>
                </c:pt>
                <c:pt idx="1">
                  <c:v>1937.2365</c:v>
                </c:pt>
                <c:pt idx="2">
                  <c:v>969.75161000000003</c:v>
                </c:pt>
                <c:pt idx="3">
                  <c:v>405.360005</c:v>
                </c:pt>
                <c:pt idx="4">
                  <c:v>343.78571300689998</c:v>
                </c:pt>
                <c:pt idx="5">
                  <c:v>279.33567368250004</c:v>
                </c:pt>
                <c:pt idx="6">
                  <c:v>214.94</c:v>
                </c:pt>
                <c:pt idx="7">
                  <c:v>204.67150000000001</c:v>
                </c:pt>
                <c:pt idx="8">
                  <c:v>200</c:v>
                </c:pt>
                <c:pt idx="9">
                  <c:v>197.51012499999999</c:v>
                </c:pt>
                <c:pt idx="10">
                  <c:v>152.26312600000003</c:v>
                </c:pt>
                <c:pt idx="11">
                  <c:v>137.605266</c:v>
                </c:pt>
                <c:pt idx="12">
                  <c:v>51.646370000000005</c:v>
                </c:pt>
                <c:pt idx="13">
                  <c:v>49.672719999999998</c:v>
                </c:pt>
                <c:pt idx="14">
                  <c:v>47.247168950000002</c:v>
                </c:pt>
                <c:pt idx="15">
                  <c:v>44.258119999999998</c:v>
                </c:pt>
              </c:numCache>
            </c:numRef>
          </c:val>
          <c:extLst>
            <c:ext xmlns:c16="http://schemas.microsoft.com/office/drawing/2014/chart" uri="{C3380CC4-5D6E-409C-BE32-E72D297353CC}">
              <c16:uniqueId val="{00000000-AD96-4FE7-990A-58536C57E264}"/>
            </c:ext>
          </c:extLst>
        </c:ser>
        <c:ser>
          <c:idx val="1"/>
          <c:order val="1"/>
          <c:tx>
            <c:v>2021</c:v>
          </c:tx>
          <c:spPr>
            <a:solidFill>
              <a:srgbClr val="00B050"/>
            </a:solidFill>
          </c:spPr>
          <c:invertIfNegative val="0"/>
          <c:cat>
            <c:strRef>
              <c:f>'[статистика веществ от 24.01.22.xlsx]статистика 2022 г.'!$A$3:$A$18</c:f>
              <c:strCache>
                <c:ptCount val="16"/>
                <c:pt idx="0">
                  <c:v>Креозот и его соединения / Creosote and its compounds</c:v>
                </c:pt>
                <c:pt idx="1">
                  <c:v>Дикват дибромид / Diquat dibromide</c:v>
                </c:pt>
                <c:pt idx="2">
                  <c:v>Тиаметоксам / Thiamethoxam</c:v>
                </c:pt>
                <c:pt idx="3">
                  <c:v>Тирам / Thiram</c:v>
                </c:pt>
                <c:pt idx="4">
                  <c:v>Нонилфенол и его соединения / Nonylphenol and its compounds</c:v>
                </c:pt>
                <c:pt idx="5">
                  <c:v>Диоктилолово и его соединения / Dioctyltin and its compounds</c:v>
                </c:pt>
                <c:pt idx="6">
                  <c:v>Хлороталонил / Chlorothalonil</c:v>
                </c:pt>
                <c:pt idx="7">
                  <c:v>Малатион / Malathion</c:v>
                </c:pt>
                <c:pt idx="8">
                  <c:v>Бензол / Benzene</c:v>
                </c:pt>
                <c:pt idx="9">
                  <c:v>Дидецилдиметиламмоний хлорид / Didecyldimethylammonium chloride</c:v>
                </c:pt>
                <c:pt idx="10">
                  <c:v>Имидаклоприд / Imidacloprid</c:v>
                </c:pt>
                <c:pt idx="11">
                  <c:v>Свинец и его соединения / Lead and its compounds</c:v>
                </c:pt>
                <c:pt idx="12">
                  <c:v>Клотианидин / Clothianidine</c:v>
                </c:pt>
                <c:pt idx="13">
                  <c:v>Цинеб / Zineb</c:v>
                </c:pt>
                <c:pt idx="14">
                  <c:v>Дибутилолово и его соединения / Dibutyltin and its compounds</c:v>
                </c:pt>
                <c:pt idx="15">
                  <c:v>Пропиконазол / Propiconazole</c:v>
                </c:pt>
              </c:strCache>
            </c:strRef>
          </c:cat>
          <c:val>
            <c:numRef>
              <c:f>'[статистика веществ от 24.01.22.xlsx]статистика 2022 г.'!$C$3:$C$18</c:f>
              <c:numCache>
                <c:formatCode>0</c:formatCode>
                <c:ptCount val="16"/>
                <c:pt idx="0">
                  <c:v>1150</c:v>
                </c:pt>
                <c:pt idx="1">
                  <c:v>0</c:v>
                </c:pt>
                <c:pt idx="2">
                  <c:v>572.65582921999999</c:v>
                </c:pt>
                <c:pt idx="3">
                  <c:v>66.748466500000006</c:v>
                </c:pt>
                <c:pt idx="4">
                  <c:v>79.263367700000003</c:v>
                </c:pt>
                <c:pt idx="5">
                  <c:v>208.65837299999998</c:v>
                </c:pt>
                <c:pt idx="6">
                  <c:v>10.824</c:v>
                </c:pt>
                <c:pt idx="7">
                  <c:v>138.42400000000001</c:v>
                </c:pt>
                <c:pt idx="8">
                  <c:v>8.6999999999999994E-2</c:v>
                </c:pt>
                <c:pt idx="9">
                  <c:v>353.75001121000003</c:v>
                </c:pt>
                <c:pt idx="10">
                  <c:v>81.984757999999999</c:v>
                </c:pt>
                <c:pt idx="11">
                  <c:v>165.23005600000002</c:v>
                </c:pt>
                <c:pt idx="12">
                  <c:v>13.990495600000001</c:v>
                </c:pt>
                <c:pt idx="13">
                  <c:v>50.688039999999994</c:v>
                </c:pt>
                <c:pt idx="14">
                  <c:v>29.304802539999997</c:v>
                </c:pt>
                <c:pt idx="15">
                  <c:v>564.24953440000002</c:v>
                </c:pt>
              </c:numCache>
            </c:numRef>
          </c:val>
          <c:extLst>
            <c:ext xmlns:c16="http://schemas.microsoft.com/office/drawing/2014/chart" uri="{C3380CC4-5D6E-409C-BE32-E72D297353CC}">
              <c16:uniqueId val="{00000001-AD96-4FE7-990A-58536C57E264}"/>
            </c:ext>
          </c:extLst>
        </c:ser>
        <c:ser>
          <c:idx val="2"/>
          <c:order val="2"/>
          <c:tx>
            <c:v>2020</c:v>
          </c:tx>
          <c:spPr>
            <a:solidFill>
              <a:srgbClr val="FF0000"/>
            </a:solidFill>
          </c:spPr>
          <c:invertIfNegative val="0"/>
          <c:cat>
            <c:strRef>
              <c:f>'[статистика веществ от 24.01.22.xlsx]статистика 2022 г.'!$A$3:$A$18</c:f>
              <c:strCache>
                <c:ptCount val="16"/>
                <c:pt idx="0">
                  <c:v>Креозот и его соединения / Creosote and its compounds</c:v>
                </c:pt>
                <c:pt idx="1">
                  <c:v>Дикват дибромид / Diquat dibromide</c:v>
                </c:pt>
                <c:pt idx="2">
                  <c:v>Тиаметоксам / Thiamethoxam</c:v>
                </c:pt>
                <c:pt idx="3">
                  <c:v>Тирам / Thiram</c:v>
                </c:pt>
                <c:pt idx="4">
                  <c:v>Нонилфенол и его соединения / Nonylphenol and its compounds</c:v>
                </c:pt>
                <c:pt idx="5">
                  <c:v>Диоктилолово и его соединения / Dioctyltin and its compounds</c:v>
                </c:pt>
                <c:pt idx="6">
                  <c:v>Хлороталонил / Chlorothalonil</c:v>
                </c:pt>
                <c:pt idx="7">
                  <c:v>Малатион / Malathion</c:v>
                </c:pt>
                <c:pt idx="8">
                  <c:v>Бензол / Benzene</c:v>
                </c:pt>
                <c:pt idx="9">
                  <c:v>Дидецилдиметиламмоний хлорид / Didecyldimethylammonium chloride</c:v>
                </c:pt>
                <c:pt idx="10">
                  <c:v>Имидаклоприд / Imidacloprid</c:v>
                </c:pt>
                <c:pt idx="11">
                  <c:v>Свинец и его соединения / Lead and its compounds</c:v>
                </c:pt>
                <c:pt idx="12">
                  <c:v>Клотианидин / Clothianidine</c:v>
                </c:pt>
                <c:pt idx="13">
                  <c:v>Цинеб / Zineb</c:v>
                </c:pt>
                <c:pt idx="14">
                  <c:v>Дибутилолово и его соединения / Dibutyltin and its compounds</c:v>
                </c:pt>
                <c:pt idx="15">
                  <c:v>Пропиконазол / Propiconazole</c:v>
                </c:pt>
              </c:strCache>
            </c:strRef>
          </c:cat>
          <c:val>
            <c:numRef>
              <c:f>'[статистика веществ от 24.01.22.xlsx]статистика 2022 г.'!$B$3:$B$18</c:f>
              <c:numCache>
                <c:formatCode>0</c:formatCode>
                <c:ptCount val="16"/>
                <c:pt idx="0">
                  <c:v>1830</c:v>
                </c:pt>
                <c:pt idx="1">
                  <c:v>20.925000000000001</c:v>
                </c:pt>
                <c:pt idx="2">
                  <c:v>131.48163</c:v>
                </c:pt>
                <c:pt idx="3">
                  <c:v>100.1973375</c:v>
                </c:pt>
                <c:pt idx="4">
                  <c:v>1050.2980508000001</c:v>
                </c:pt>
                <c:pt idx="5">
                  <c:v>284.6280079</c:v>
                </c:pt>
                <c:pt idx="6">
                  <c:v>42.360999999999997</c:v>
                </c:pt>
                <c:pt idx="7">
                  <c:v>626.04999999999995</c:v>
                </c:pt>
                <c:pt idx="8">
                  <c:v>8.6999999999999994E-2</c:v>
                </c:pt>
                <c:pt idx="9">
                  <c:v>278.92673150000002</c:v>
                </c:pt>
                <c:pt idx="10">
                  <c:v>13.154861</c:v>
                </c:pt>
                <c:pt idx="11">
                  <c:v>453.266796</c:v>
                </c:pt>
                <c:pt idx="12">
                  <c:v>1.6273600000000001</c:v>
                </c:pt>
                <c:pt idx="13">
                  <c:v>45.735800000000005</c:v>
                </c:pt>
                <c:pt idx="14">
                  <c:v>19.554916219999999</c:v>
                </c:pt>
                <c:pt idx="15">
                  <c:v>248.32640000000001</c:v>
                </c:pt>
              </c:numCache>
            </c:numRef>
          </c:val>
          <c:extLst>
            <c:ext xmlns:c16="http://schemas.microsoft.com/office/drawing/2014/chart" uri="{C3380CC4-5D6E-409C-BE32-E72D297353CC}">
              <c16:uniqueId val="{00000002-AD96-4FE7-990A-58536C57E264}"/>
            </c:ext>
          </c:extLst>
        </c:ser>
        <c:dLbls>
          <c:showLegendKey val="0"/>
          <c:showVal val="0"/>
          <c:showCatName val="0"/>
          <c:showSerName val="0"/>
          <c:showPercent val="0"/>
          <c:showBubbleSize val="0"/>
        </c:dLbls>
        <c:gapWidth val="150"/>
        <c:axId val="43269632"/>
        <c:axId val="43191680"/>
      </c:barChart>
      <c:catAx>
        <c:axId val="43269632"/>
        <c:scaling>
          <c:orientation val="minMax"/>
        </c:scaling>
        <c:delete val="1"/>
        <c:axPos val="l"/>
        <c:numFmt formatCode="General" sourceLinked="0"/>
        <c:majorTickMark val="out"/>
        <c:minorTickMark val="none"/>
        <c:tickLblPos val="nextTo"/>
        <c:crossAx val="43191680"/>
        <c:crosses val="autoZero"/>
        <c:auto val="1"/>
        <c:lblAlgn val="ctr"/>
        <c:lblOffset val="100"/>
        <c:noMultiLvlLbl val="0"/>
      </c:catAx>
      <c:valAx>
        <c:axId val="43191680"/>
        <c:scaling>
          <c:orientation val="minMax"/>
          <c:max val="2700"/>
          <c:min val="0"/>
        </c:scaling>
        <c:delete val="0"/>
        <c:axPos val="b"/>
        <c:majorGridlines/>
        <c:numFmt formatCode="0" sourceLinked="1"/>
        <c:majorTickMark val="out"/>
        <c:minorTickMark val="none"/>
        <c:tickLblPos val="nextTo"/>
        <c:txPr>
          <a:bodyPr/>
          <a:lstStyle/>
          <a:p>
            <a:pPr>
              <a:defRPr sz="1200"/>
            </a:pPr>
            <a:endParaRPr lang="ru-RU"/>
          </a:p>
        </c:txPr>
        <c:crossAx val="43269632"/>
        <c:crosses val="autoZero"/>
        <c:crossBetween val="between"/>
      </c:valAx>
    </c:plotArea>
    <c:legend>
      <c:legendPos val="r"/>
      <c:layout>
        <c:manualLayout>
          <c:xMode val="edge"/>
          <c:yMode val="edge"/>
          <c:x val="0.85033470175202464"/>
          <c:y val="0.30611678810112569"/>
          <c:w val="5.7072705655382819E-2"/>
          <c:h val="0.15646015690878473"/>
        </c:manualLayout>
      </c:layout>
      <c:overlay val="0"/>
      <c:txPr>
        <a:bodyPr/>
        <a:lstStyle/>
        <a:p>
          <a:pPr>
            <a:defRPr sz="1200"/>
          </a:pPr>
          <a:endParaRPr lang="ru-RU"/>
        </a:p>
      </c:txPr>
    </c:legend>
    <c:plotVisOnly val="1"/>
    <c:dispBlanksAs val="gap"/>
    <c:showDLblsOverMax val="0"/>
  </c:chart>
  <c:txPr>
    <a:bodyPr/>
    <a:lstStyle/>
    <a:p>
      <a:pPr>
        <a:defRPr sz="1000" spc="30" baseline="0">
          <a:solidFill>
            <a:srgbClr val="002060"/>
          </a:solidFill>
          <a:latin typeface="Arial" panose="020B0604020202020204" pitchFamily="34" charset="0"/>
        </a:defRPr>
      </a:pPr>
      <a:endParaRPr lang="ru-RU"/>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06405600236716"/>
          <c:y val="0"/>
          <c:w val="0.64016359449186566"/>
          <c:h val="0.95972163447177139"/>
        </c:manualLayout>
      </c:layout>
      <c:pieChart>
        <c:varyColors val="1"/>
        <c:dLbls>
          <c:dLblPos val="outEnd"/>
          <c:showLegendKey val="0"/>
          <c:showVal val="1"/>
          <c:showCatName val="0"/>
          <c:showSerName val="0"/>
          <c:showPercent val="0"/>
          <c:showBubbleSize val="0"/>
          <c:showLeaderLines val="0"/>
        </c:dLbls>
        <c:firstSliceAng val="142"/>
      </c:pieChart>
    </c:plotArea>
    <c:plotVisOnly val="1"/>
    <c:dispBlanksAs val="gap"/>
    <c:showDLblsOverMax val="0"/>
  </c:chart>
  <c:txPr>
    <a:bodyPr/>
    <a:lstStyle/>
    <a:p>
      <a:pPr>
        <a:defRPr sz="1100" i="1">
          <a:latin typeface="Arial" panose="020B0604020202020204" pitchFamily="34" charset="0"/>
          <a:cs typeface="Arial" panose="020B0604020202020204" pitchFamily="34" charset="0"/>
        </a:defRPr>
      </a:pPr>
      <a:endParaRPr lang="ru-RU"/>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95527410925486"/>
          <c:y val="4.800872061055271E-2"/>
          <c:w val="0.66585547176973237"/>
          <c:h val="0.75989075868212108"/>
        </c:manualLayout>
      </c:layout>
      <c:barChart>
        <c:barDir val="bar"/>
        <c:grouping val="clustered"/>
        <c:varyColors val="0"/>
        <c:ser>
          <c:idx val="0"/>
          <c:order val="0"/>
          <c:tx>
            <c:v>2022*</c:v>
          </c:tx>
          <c:spPr>
            <a:solidFill>
              <a:schemeClr val="tx2"/>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'[статистика веществ от 24.01.22.xlsx]сравнение'!$A$10:$A$14</c:f>
              <c:strCache>
                <c:ptCount val="5"/>
                <c:pt idx="0">
                  <c:v>Имидаклоприд / Imidacloprid</c:v>
                </c:pt>
                <c:pt idx="1">
                  <c:v>Пропиконазол / Propiconazole</c:v>
                </c:pt>
                <c:pt idx="2">
                  <c:v>Тиаметоксам / Thiamethoxam</c:v>
                </c:pt>
                <c:pt idx="3">
                  <c:v>Тирам / Thiram</c:v>
                </c:pt>
                <c:pt idx="4">
                  <c:v>Цинеб / Zineb</c:v>
                </c:pt>
              </c:strCache>
            </c:strRef>
          </c:cat>
          <c:val>
            <c:numRef>
              <c:f>'[статистика веществ от 24.01.22.xlsx]сравнение'!$M$10:$M$14</c:f>
              <c:numCache>
                <c:formatCode>0</c:formatCode>
                <c:ptCount val="5"/>
                <c:pt idx="0">
                  <c:v>152.26312600000003</c:v>
                </c:pt>
                <c:pt idx="1">
                  <c:v>44.258120000000005</c:v>
                </c:pt>
                <c:pt idx="2">
                  <c:v>969.75161000000003</c:v>
                </c:pt>
                <c:pt idx="3">
                  <c:v>405.360005</c:v>
                </c:pt>
                <c:pt idx="4">
                  <c:v>49.672719999999998</c:v>
                </c:pt>
              </c:numCache>
            </c:numRef>
          </c:val>
          <c:extLst>
            <c:ext xmlns:c16="http://schemas.microsoft.com/office/drawing/2014/chart" uri="{C3380CC4-5D6E-409C-BE32-E72D297353CC}">
              <c16:uniqueId val="{00000000-EE55-450D-9B41-6EA6859C765C}"/>
            </c:ext>
          </c:extLst>
        </c:ser>
        <c:ser>
          <c:idx val="1"/>
          <c:order val="1"/>
          <c:tx>
            <c:v>2021</c:v>
          </c:tx>
          <c:spPr>
            <a:solidFill>
              <a:srgbClr val="00B050"/>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'[статистика веществ от 24.01.22.xlsx]сравнение'!$A$10:$A$14</c:f>
              <c:strCache>
                <c:ptCount val="5"/>
                <c:pt idx="0">
                  <c:v>Имидаклоприд / Imidacloprid</c:v>
                </c:pt>
                <c:pt idx="1">
                  <c:v>Пропиконазол / Propiconazole</c:v>
                </c:pt>
                <c:pt idx="2">
                  <c:v>Тиаметоксам / Thiamethoxam</c:v>
                </c:pt>
                <c:pt idx="3">
                  <c:v>Тирам / Thiram</c:v>
                </c:pt>
                <c:pt idx="4">
                  <c:v>Цинеб / Zineb</c:v>
                </c:pt>
              </c:strCache>
            </c:strRef>
          </c:cat>
          <c:val>
            <c:numRef>
              <c:f>'[статистика веществ от 24.01.22.xlsx]сравнение'!$J$10:$J$14</c:f>
              <c:numCache>
                <c:formatCode>0</c:formatCode>
                <c:ptCount val="5"/>
                <c:pt idx="0">
                  <c:v>81.984800000000007</c:v>
                </c:pt>
                <c:pt idx="1">
                  <c:v>564.24950000000001</c:v>
                </c:pt>
                <c:pt idx="2">
                  <c:v>572.65582921999999</c:v>
                </c:pt>
                <c:pt idx="3">
                  <c:v>66.748466499999992</c:v>
                </c:pt>
                <c:pt idx="4">
                  <c:v>50.688040000000001</c:v>
                </c:pt>
              </c:numCache>
            </c:numRef>
          </c:val>
          <c:extLst>
            <c:ext xmlns:c16="http://schemas.microsoft.com/office/drawing/2014/chart" uri="{C3380CC4-5D6E-409C-BE32-E72D297353CC}">
              <c16:uniqueId val="{00000001-EE55-450D-9B41-6EA6859C765C}"/>
            </c:ext>
          </c:extLst>
        </c:ser>
        <c:ser>
          <c:idx val="2"/>
          <c:order val="2"/>
          <c:tx>
            <c:v>2020</c:v>
          </c:tx>
          <c:spPr>
            <a:solidFill>
              <a:srgbClr val="FF0000"/>
            </a:solidFill>
          </c:spPr>
          <c:invertIfNegative val="0"/>
          <c:dPt>
            <c:idx val="1"/>
            <c:invertIfNegative val="0"/>
            <c:bubble3D val="0"/>
            <c:spPr>
              <a:solidFill>
                <a:srgbClr val="FF0000"/>
              </a:solidFill>
              <a:ln>
                <a:noFill/>
              </a:ln>
            </c:spPr>
            <c:extLst>
              <c:ext xmlns:c16="http://schemas.microsoft.com/office/drawing/2014/chart" uri="{C3380CC4-5D6E-409C-BE32-E72D297353CC}">
                <c16:uniqueId val="{00000003-EE55-450D-9B41-6EA6859C765C}"/>
              </c:ext>
            </c:extLst>
          </c:dPt>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'[статистика веществ от 24.01.22.xlsx]сравнение'!$A$10:$A$14</c:f>
              <c:strCache>
                <c:ptCount val="5"/>
                <c:pt idx="0">
                  <c:v>Имидаклоприд / Imidacloprid</c:v>
                </c:pt>
                <c:pt idx="1">
                  <c:v>Пропиконазол / Propiconazole</c:v>
                </c:pt>
                <c:pt idx="2">
                  <c:v>Тиаметоксам / Thiamethoxam</c:v>
                </c:pt>
                <c:pt idx="3">
                  <c:v>Тирам / Thiram</c:v>
                </c:pt>
                <c:pt idx="4">
                  <c:v>Цинеб / Zineb</c:v>
                </c:pt>
              </c:strCache>
            </c:strRef>
          </c:cat>
          <c:val>
            <c:numRef>
              <c:f>'[статистика веществ от 24.01.22.xlsx]сравнение'!$G$10:$G$14</c:f>
              <c:numCache>
                <c:formatCode>0</c:formatCode>
                <c:ptCount val="5"/>
                <c:pt idx="0">
                  <c:v>13.1549</c:v>
                </c:pt>
                <c:pt idx="1">
                  <c:v>248.32640000000001</c:v>
                </c:pt>
                <c:pt idx="2">
                  <c:v>131.48160000000001</c:v>
                </c:pt>
                <c:pt idx="3">
                  <c:v>100.19733749999999</c:v>
                </c:pt>
                <c:pt idx="4">
                  <c:v>45.735800000000005</c:v>
                </c:pt>
              </c:numCache>
            </c:numRef>
          </c:val>
          <c:extLst>
            <c:ext xmlns:c16="http://schemas.microsoft.com/office/drawing/2014/chart" uri="{C3380CC4-5D6E-409C-BE32-E72D297353CC}">
              <c16:uniqueId val="{00000004-EE55-450D-9B41-6EA6859C765C}"/>
            </c:ext>
          </c:extLst>
        </c:ser>
        <c:dLbls>
          <c:dLblPos val="outEnd"/>
          <c:showLegendKey val="0"/>
          <c:showVal val="1"/>
          <c:showCatName val="0"/>
          <c:showSerName val="0"/>
          <c:showPercent val="0"/>
          <c:showBubbleSize val="0"/>
        </c:dLbls>
        <c:gapWidth val="150"/>
        <c:axId val="42236928"/>
        <c:axId val="31464192"/>
      </c:barChart>
      <c:catAx>
        <c:axId val="42236928"/>
        <c:scaling>
          <c:orientation val="minMax"/>
        </c:scaling>
        <c:delete val="0"/>
        <c:axPos val="l"/>
        <c:numFmt formatCode="General" sourceLinked="0"/>
        <c:majorTickMark val="none"/>
        <c:minorTickMark val="none"/>
        <c:tickLblPos val="nextTo"/>
        <c:txPr>
          <a:bodyPr rot="0" vert="horz"/>
          <a:lstStyle/>
          <a:p>
            <a:pPr>
              <a:defRPr/>
            </a:pPr>
            <a:endParaRPr lang="ru-RU"/>
          </a:p>
        </c:txPr>
        <c:crossAx val="31464192"/>
        <c:crosses val="autoZero"/>
        <c:auto val="1"/>
        <c:lblAlgn val="ctr"/>
        <c:lblOffset val="100"/>
        <c:tickLblSkip val="1"/>
        <c:noMultiLvlLbl val="0"/>
      </c:catAx>
      <c:valAx>
        <c:axId val="31464192"/>
        <c:scaling>
          <c:orientation val="minMax"/>
        </c:scaling>
        <c:delete val="0"/>
        <c:axPos val="b"/>
        <c:majorGridlines>
          <c:spPr>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c:spPr>
        </c:majorGridlines>
        <c:title>
          <c:tx>
            <c:rich>
              <a:bodyPr/>
              <a:lstStyle/>
              <a:p>
                <a:pPr>
                  <a:defRPr/>
                </a:pPr>
                <a:r>
                  <a:rPr lang="ru-RU" b="0" dirty="0"/>
                  <a:t>Количество,</a:t>
                </a:r>
                <a:r>
                  <a:rPr lang="ru-RU" b="0" baseline="0" dirty="0"/>
                  <a:t> т</a:t>
                </a:r>
                <a:r>
                  <a:rPr lang="ru-RU" b="0" dirty="0"/>
                  <a:t> / </a:t>
                </a:r>
              </a:p>
              <a:p>
                <a:pPr>
                  <a:defRPr/>
                </a:pPr>
                <a:r>
                  <a:rPr lang="ru-RU" b="0" dirty="0" err="1"/>
                  <a:t>Amount</a:t>
                </a:r>
                <a:r>
                  <a:rPr lang="ru-RU" b="0" dirty="0"/>
                  <a:t>,</a:t>
                </a:r>
                <a:r>
                  <a:rPr lang="ru-RU" b="0" baseline="0" dirty="0"/>
                  <a:t> t</a:t>
                </a:r>
                <a:endParaRPr lang="ru-RU" b="0" dirty="0"/>
              </a:p>
            </c:rich>
          </c:tx>
          <c:layout>
            <c:manualLayout>
              <c:xMode val="edge"/>
              <c:yMode val="edge"/>
              <c:x val="0.85593836514581223"/>
              <c:y val="0.88029468388928545"/>
            </c:manualLayout>
          </c:layout>
          <c:overlay val="0"/>
        </c:title>
        <c:numFmt formatCode="0" sourceLinked="1"/>
        <c:majorTickMark val="out"/>
        <c:minorTickMark val="none"/>
        <c:tickLblPos val="nextTo"/>
        <c:crossAx val="42236928"/>
        <c:crossesAt val="1"/>
        <c:crossBetween val="between"/>
      </c:valAx>
    </c:plotArea>
    <c:legend>
      <c:legendPos val="r"/>
      <c:layout>
        <c:manualLayout>
          <c:xMode val="edge"/>
          <c:yMode val="edge"/>
          <c:x val="0.84475607215764692"/>
          <c:y val="0.37584814260892513"/>
          <c:w val="0.15289236993523961"/>
          <c:h val="0.26139665856555305"/>
        </c:manualLayout>
      </c:layout>
      <c:overlay val="0"/>
    </c:legend>
    <c:plotVisOnly val="1"/>
    <c:dispBlanksAs val="gap"/>
    <c:showDLblsOverMax val="0"/>
  </c:chart>
  <c:txPr>
    <a:bodyPr/>
    <a:lstStyle/>
    <a:p>
      <a:pPr>
        <a:defRPr sz="1600">
          <a:solidFill>
            <a:srgbClr val="002060"/>
          </a:solidFill>
          <a:latin typeface="Arial" panose="020B0604020202020204" pitchFamily="34" charset="0"/>
          <a:cs typeface="Arial" panose="020B0604020202020204" pitchFamily="34" charset="0"/>
        </a:defRPr>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06405600236716"/>
          <c:y val="0"/>
          <c:w val="0.64016359449186566"/>
          <c:h val="0.95972163447177139"/>
        </c:manualLayout>
      </c:layout>
      <c:pieChart>
        <c:varyColors val="1"/>
        <c:ser>
          <c:idx val="0"/>
          <c:order val="0"/>
          <c:spPr>
            <a:ln>
              <a:noFill/>
            </a:ln>
          </c:spPr>
          <c:dPt>
            <c:idx val="0"/>
            <c:bubble3D val="0"/>
            <c:spPr>
              <a:solidFill>
                <a:srgbClr val="FFC000"/>
              </a:solidFill>
              <a:ln>
                <a:noFill/>
              </a:ln>
            </c:spPr>
            <c:extLst>
              <c:ext xmlns:c16="http://schemas.microsoft.com/office/drawing/2014/chart" uri="{C3380CC4-5D6E-409C-BE32-E72D297353CC}">
                <c16:uniqueId val="{00000001-50D9-4891-A993-AF8BC44B888E}"/>
              </c:ext>
            </c:extLst>
          </c:dPt>
          <c:dPt>
            <c:idx val="1"/>
            <c:bubble3D val="0"/>
            <c:spPr>
              <a:solidFill>
                <a:schemeClr val="accent4"/>
              </a:solidFill>
              <a:ln>
                <a:noFill/>
              </a:ln>
            </c:spPr>
            <c:extLst>
              <c:ext xmlns:c16="http://schemas.microsoft.com/office/drawing/2014/chart" uri="{C3380CC4-5D6E-409C-BE32-E72D297353CC}">
                <c16:uniqueId val="{00000003-50D9-4891-A993-AF8BC44B888E}"/>
              </c:ext>
            </c:extLst>
          </c:dPt>
          <c:dPt>
            <c:idx val="2"/>
            <c:bubble3D val="0"/>
            <c:spPr>
              <a:solidFill>
                <a:srgbClr val="FF0000"/>
              </a:solidFill>
              <a:ln>
                <a:noFill/>
              </a:ln>
            </c:spPr>
            <c:extLst>
              <c:ext xmlns:c16="http://schemas.microsoft.com/office/drawing/2014/chart" uri="{C3380CC4-5D6E-409C-BE32-E72D297353CC}">
                <c16:uniqueId val="{00000005-50D9-4891-A993-AF8BC44B888E}"/>
              </c:ext>
            </c:extLst>
          </c:dPt>
          <c:dLbls>
            <c:dLbl>
              <c:idx val="0"/>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50D9-4891-A993-AF8BC44B888E}"/>
                </c:ext>
              </c:extLst>
            </c:dLbl>
            <c:dLbl>
              <c:idx val="1"/>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50D9-4891-A993-AF8BC44B888E}"/>
                </c:ext>
              </c:extLst>
            </c:dLbl>
            <c:dLbl>
              <c:idx val="2"/>
              <c:layout>
                <c:manualLayout>
                  <c:x val="1.971054702686547E-2"/>
                  <c:y val="0"/>
                </c:manualLayout>
              </c:layout>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50D9-4891-A993-AF8BC44B888E}"/>
                </c:ext>
              </c:extLst>
            </c:dLbl>
            <c:spPr>
              <a:noFill/>
              <a:ln>
                <a:noFill/>
              </a:ln>
              <a:effectLst/>
            </c:spPr>
            <c:dLblPos val="outEnd"/>
            <c:showLegendKey val="0"/>
            <c:showVal val="1"/>
            <c:showCatName val="0"/>
            <c:showSerName val="0"/>
            <c:showPercent val="0"/>
            <c:showBubbleSize val="0"/>
            <c:showLeaderLines val="1"/>
            <c:extLst>
              <c:ext xmlns:c15="http://schemas.microsoft.com/office/drawing/2012/chart" uri="{CE6537A1-D6FC-4f65-9D91-7224C49458BB}"/>
            </c:extLst>
          </c:dLbls>
          <c:cat>
            <c:strRef>
              <c:f>'[статистика веществ от 24.01.22.xlsx]статистика 2020 г.'!$G$2:$G$4</c:f>
              <c:strCache>
                <c:ptCount val="3"/>
                <c:pt idx="0">
                  <c:v>Промышленные химикаты / Industrial Chemicals*</c:v>
                </c:pt>
                <c:pt idx="1">
                  <c:v>Пестициды / Pesticides**</c:v>
                </c:pt>
                <c:pt idx="2">
                  <c:v>Промышленные химикаты + пестициды / Industrial Chemicals + pesticides***</c:v>
                </c:pt>
              </c:strCache>
            </c:strRef>
          </c:cat>
          <c:val>
            <c:numRef>
              <c:f>'[статистика веществ от 24.01.22.xlsx]статистика 2020 г.'!$I$2:$I$4</c:f>
              <c:numCache>
                <c:formatCode>0.00%</c:formatCode>
                <c:ptCount val="3"/>
                <c:pt idx="0">
                  <c:v>0.82669322709163351</c:v>
                </c:pt>
                <c:pt idx="1">
                  <c:v>0.16733067729083664</c:v>
                </c:pt>
                <c:pt idx="2">
                  <c:v>5.9760956175298804E-3</c:v>
                </c:pt>
              </c:numCache>
            </c:numRef>
          </c:val>
          <c:extLst>
            <c:ext xmlns:c16="http://schemas.microsoft.com/office/drawing/2014/chart" uri="{C3380CC4-5D6E-409C-BE32-E72D297353CC}">
              <c16:uniqueId val="{00000006-50D9-4891-A993-AF8BC44B888E}"/>
            </c:ext>
          </c:extLst>
        </c:ser>
        <c:dLbls>
          <c:dLblPos val="outEnd"/>
          <c:showLegendKey val="0"/>
          <c:showVal val="1"/>
          <c:showCatName val="0"/>
          <c:showSerName val="0"/>
          <c:showPercent val="0"/>
          <c:showBubbleSize val="0"/>
          <c:showLeaderLines val="1"/>
        </c:dLbls>
        <c:firstSliceAng val="142"/>
      </c:pieChart>
    </c:plotArea>
    <c:plotVisOnly val="1"/>
    <c:dispBlanksAs val="gap"/>
    <c:showDLblsOverMax val="0"/>
  </c:chart>
  <c:txPr>
    <a:bodyPr/>
    <a:lstStyle/>
    <a:p>
      <a:pPr>
        <a:defRPr sz="1100" i="1">
          <a:latin typeface="Arial" panose="020B0604020202020204" pitchFamily="34" charset="0"/>
          <a:cs typeface="Arial" panose="020B0604020202020204" pitchFamily="34" charset="0"/>
        </a:defRPr>
      </a:pPr>
      <a:endParaRPr lang="ru-RU"/>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06405600236716"/>
          <c:y val="0"/>
          <c:w val="0.64016359449186566"/>
          <c:h val="0.95972163447177139"/>
        </c:manualLayout>
      </c:layout>
      <c:pieChart>
        <c:varyColors val="1"/>
        <c:dLbls>
          <c:dLblPos val="outEnd"/>
          <c:showLegendKey val="0"/>
          <c:showVal val="1"/>
          <c:showCatName val="0"/>
          <c:showSerName val="0"/>
          <c:showPercent val="0"/>
          <c:showBubbleSize val="0"/>
          <c:showLeaderLines val="0"/>
        </c:dLbls>
        <c:firstSliceAng val="142"/>
      </c:pieChart>
    </c:plotArea>
    <c:plotVisOnly val="1"/>
    <c:dispBlanksAs val="gap"/>
    <c:showDLblsOverMax val="0"/>
  </c:chart>
  <c:txPr>
    <a:bodyPr/>
    <a:lstStyle/>
    <a:p>
      <a:pPr>
        <a:defRPr sz="1100" i="1">
          <a:latin typeface="Arial" panose="020B0604020202020204" pitchFamily="34" charset="0"/>
          <a:cs typeface="Arial" panose="020B0604020202020204" pitchFamily="34" charset="0"/>
        </a:defRPr>
      </a:pPr>
      <a:endParaRPr lang="ru-RU"/>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777669087661735"/>
          <c:y val="0.11431117963336815"/>
          <c:w val="0.60337758077050341"/>
          <c:h val="0.83303167049737459"/>
        </c:manualLayout>
      </c:layout>
      <c:pieChart>
        <c:varyColors val="1"/>
        <c:ser>
          <c:idx val="0"/>
          <c:order val="0"/>
          <c:tx>
            <c:v>2021 г.</c:v>
          </c:tx>
          <c:dPt>
            <c:idx val="1"/>
            <c:bubble3D val="0"/>
            <c:spPr>
              <a:solidFill>
                <a:srgbClr val="F357DD"/>
              </a:solidFill>
              <a:ln w="22225">
                <a:solidFill>
                  <a:schemeClr val="tx1"/>
                </a:solidFill>
              </a:ln>
            </c:spPr>
            <c:extLst>
              <c:ext xmlns:c16="http://schemas.microsoft.com/office/drawing/2014/chart" uri="{C3380CC4-5D6E-409C-BE32-E72D297353CC}">
                <c16:uniqueId val="{00000001-927C-46DB-A19E-00792FAB26DE}"/>
              </c:ext>
            </c:extLst>
          </c:dPt>
          <c:dPt>
            <c:idx val="4"/>
            <c:bubble3D val="0"/>
            <c:spPr>
              <a:solidFill>
                <a:srgbClr val="FFC000"/>
              </a:solidFill>
              <a:ln w="22225">
                <a:solidFill>
                  <a:schemeClr val="tx1"/>
                </a:solidFill>
              </a:ln>
            </c:spPr>
            <c:extLst>
              <c:ext xmlns:c16="http://schemas.microsoft.com/office/drawing/2014/chart" uri="{C3380CC4-5D6E-409C-BE32-E72D297353CC}">
                <c16:uniqueId val="{00000003-927C-46DB-A19E-00792FAB26DE}"/>
              </c:ext>
            </c:extLst>
          </c:dPt>
          <c:dPt>
            <c:idx val="7"/>
            <c:bubble3D val="0"/>
            <c:spPr>
              <a:solidFill>
                <a:srgbClr val="FDFD4D"/>
              </a:solidFill>
              <a:ln w="22225">
                <a:solidFill>
                  <a:schemeClr val="tx1"/>
                </a:solidFill>
              </a:ln>
            </c:spPr>
            <c:extLst>
              <c:ext xmlns:c16="http://schemas.microsoft.com/office/drawing/2014/chart" uri="{C3380CC4-5D6E-409C-BE32-E72D297353CC}">
                <c16:uniqueId val="{00000005-927C-46DB-A19E-00792FAB26DE}"/>
              </c:ext>
            </c:extLst>
          </c:dPt>
          <c:dPt>
            <c:idx val="8"/>
            <c:bubble3D val="0"/>
            <c:spPr>
              <a:solidFill>
                <a:srgbClr val="00B050"/>
              </a:solidFill>
              <a:ln w="22225">
                <a:solidFill>
                  <a:schemeClr val="tx1"/>
                </a:solidFill>
              </a:ln>
            </c:spPr>
            <c:extLst>
              <c:ext xmlns:c16="http://schemas.microsoft.com/office/drawing/2014/chart" uri="{C3380CC4-5D6E-409C-BE32-E72D297353CC}">
                <c16:uniqueId val="{00000007-927C-46DB-A19E-00792FAB26DE}"/>
              </c:ext>
            </c:extLst>
          </c:dPt>
          <c:dPt>
            <c:idx val="10"/>
            <c:bubble3D val="0"/>
            <c:spPr>
              <a:solidFill>
                <a:srgbClr val="975CEE"/>
              </a:solidFill>
              <a:ln w="22225">
                <a:solidFill>
                  <a:schemeClr val="tx1"/>
                </a:solidFill>
              </a:ln>
            </c:spPr>
            <c:extLst>
              <c:ext xmlns:c16="http://schemas.microsoft.com/office/drawing/2014/chart" uri="{C3380CC4-5D6E-409C-BE32-E72D297353CC}">
                <c16:uniqueId val="{00000009-927C-46DB-A19E-00792FAB26DE}"/>
              </c:ext>
            </c:extLst>
          </c:dPt>
          <c:dPt>
            <c:idx val="11"/>
            <c:bubble3D val="0"/>
            <c:spPr>
              <a:solidFill>
                <a:srgbClr val="4FFBF3"/>
              </a:solidFill>
              <a:ln w="22225">
                <a:solidFill>
                  <a:schemeClr val="tx1"/>
                </a:solidFill>
              </a:ln>
            </c:spPr>
            <c:extLst>
              <c:ext xmlns:c16="http://schemas.microsoft.com/office/drawing/2014/chart" uri="{C3380CC4-5D6E-409C-BE32-E72D297353CC}">
                <c16:uniqueId val="{0000000B-927C-46DB-A19E-00792FAB26DE}"/>
              </c:ext>
            </c:extLst>
          </c:dPt>
          <c:dPt>
            <c:idx val="16"/>
            <c:bubble3D val="0"/>
            <c:spPr>
              <a:solidFill>
                <a:srgbClr val="FF0000"/>
              </a:solidFill>
              <a:ln w="22225">
                <a:solidFill>
                  <a:schemeClr val="tx1"/>
                </a:solidFill>
              </a:ln>
            </c:spPr>
            <c:extLst>
              <c:ext xmlns:c16="http://schemas.microsoft.com/office/drawing/2014/chart" uri="{C3380CC4-5D6E-409C-BE32-E72D297353CC}">
                <c16:uniqueId val="{0000000D-927C-46DB-A19E-00792FAB26DE}"/>
              </c:ext>
            </c:extLst>
          </c:dPt>
          <c:dLbls>
            <c:dLbl>
              <c:idx val="0"/>
              <c:layout>
                <c:manualLayout>
                  <c:x val="0.22646744695610047"/>
                  <c:y val="-1.0443021327485827E-3"/>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0-B02B-489E-898F-20ADCA15287C}"/>
                </c:ext>
              </c:extLst>
            </c:dLbl>
            <c:dLbl>
              <c:idx val="2"/>
              <c:layout>
                <c:manualLayout>
                  <c:x val="2.5377057473955422E-2"/>
                  <c:y val="-8.428824339020356E-4"/>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E-927C-46DB-A19E-00792FAB26DE}"/>
                </c:ext>
              </c:extLst>
            </c:dLbl>
            <c:dLbl>
              <c:idx val="3"/>
              <c:layout>
                <c:manualLayout>
                  <c:x val="3.6648433384581236E-2"/>
                  <c:y val="4.0608571518294487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F-927C-46DB-A19E-00792FAB26DE}"/>
                </c:ext>
              </c:extLst>
            </c:dLbl>
            <c:dLbl>
              <c:idx val="5"/>
              <c:layout>
                <c:manualLayout>
                  <c:x val="0.14252847851673534"/>
                  <c:y val="-0.1021409893887622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10-927C-46DB-A19E-00792FAB26DE}"/>
                </c:ext>
              </c:extLst>
            </c:dLbl>
            <c:dLbl>
              <c:idx val="6"/>
              <c:layout>
                <c:manualLayout>
                  <c:x val="6.6834473130779518E-2"/>
                  <c:y val="-3.8388954439744209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11-927C-46DB-A19E-00792FAB26DE}"/>
                </c:ext>
              </c:extLst>
            </c:dLbl>
            <c:dLbl>
              <c:idx val="7"/>
              <c:layout>
                <c:manualLayout>
                  <c:x val="3.0469709358895154E-2"/>
                  <c:y val="0"/>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927C-46DB-A19E-00792FAB26DE}"/>
                </c:ext>
              </c:extLst>
            </c:dLbl>
            <c:dLbl>
              <c:idx val="9"/>
              <c:layout>
                <c:manualLayout>
                  <c:x val="2.6282685027054373E-2"/>
                  <c:y val="1.5046271525355179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12-927C-46DB-A19E-00792FAB26DE}"/>
                </c:ext>
              </c:extLst>
            </c:dLbl>
            <c:dLbl>
              <c:idx val="12"/>
              <c:layout>
                <c:manualLayout>
                  <c:x val="-1.5217614289298962E-2"/>
                  <c:y val="0.1394656397395665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13-927C-46DB-A19E-00792FAB26DE}"/>
                </c:ext>
              </c:extLst>
            </c:dLbl>
            <c:dLbl>
              <c:idx val="13"/>
              <c:layout>
                <c:manualLayout>
                  <c:x val="-1.2851406960713352E-2"/>
                  <c:y val="4.9811271542356844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14-927C-46DB-A19E-00792FAB26DE}"/>
                </c:ext>
              </c:extLst>
            </c:dLbl>
            <c:dLbl>
              <c:idx val="14"/>
              <c:layout>
                <c:manualLayout>
                  <c:x val="-3.7278794204215461E-2"/>
                  <c:y val="-1.0260803506582945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15-927C-46DB-A19E-00792FAB26DE}"/>
                </c:ext>
              </c:extLst>
            </c:dLbl>
            <c:dLbl>
              <c:idx val="17"/>
              <c:layout>
                <c:manualLayout>
                  <c:x val="-0.2329334625251869"/>
                  <c:y val="4.5928291786936762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16-927C-46DB-A19E-00792FAB26DE}"/>
                </c:ext>
              </c:extLst>
            </c:dLbl>
            <c:dLbl>
              <c:idx val="18"/>
              <c:layout>
                <c:manualLayout>
                  <c:x val="-0.1853263707269186"/>
                  <c:y val="0.1148526325874670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B02B-489E-898F-20ADCA15287C}"/>
                </c:ext>
              </c:extLst>
            </c:dLbl>
            <c:dLbl>
              <c:idx val="19"/>
              <c:layout>
                <c:manualLayout>
                  <c:x val="-0.30192008687997618"/>
                  <c:y val="-1.5875552629047121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2-B02B-489E-898F-20ADCA15287C}"/>
                </c:ext>
              </c:extLst>
            </c:dLbl>
            <c:dLbl>
              <c:idx val="20"/>
              <c:layout>
                <c:manualLayout>
                  <c:x val="-9.7617551934139971E-2"/>
                  <c:y val="-1.2669039032017331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17-927C-46DB-A19E-00792FAB26DE}"/>
                </c:ext>
              </c:extLst>
            </c:dLbl>
            <c:dLbl>
              <c:idx val="21"/>
              <c:layout>
                <c:manualLayout>
                  <c:x val="6.592812119153986E-2"/>
                  <c:y val="-2.0768831191690547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18-927C-46DB-A19E-00792FAB26DE}"/>
                </c:ext>
              </c:extLst>
            </c:dLbl>
            <c:dLbl>
              <c:idx val="22"/>
              <c:layout>
                <c:manualLayout>
                  <c:x val="0.27256202049259415"/>
                  <c:y val="7.71089412544546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19-927C-46DB-A19E-00792FAB26DE}"/>
                </c:ext>
              </c:extLst>
            </c:dLbl>
            <c:spPr>
              <a:noFill/>
              <a:ln>
                <a:noFill/>
              </a:ln>
              <a:effectLst/>
            </c:spPr>
            <c:showLegendKey val="0"/>
            <c:showVal val="1"/>
            <c:showCatName val="1"/>
            <c:showSerName val="0"/>
            <c:showPercent val="0"/>
            <c:showBubbleSize val="0"/>
            <c:separator> </c:separator>
            <c:showLeaderLines val="1"/>
            <c:extLst>
              <c:ext xmlns:c15="http://schemas.microsoft.com/office/drawing/2012/chart" uri="{CE6537A1-D6FC-4f65-9D91-7224C49458BB}"/>
            </c:extLst>
          </c:dLbls>
          <c:cat>
            <c:strRef>
              <c:f>'[статистика веществ от 24.01.22.xlsx]рейтинг стран по ассортименту'!$A$3:$A$25</c:f>
              <c:strCache>
                <c:ptCount val="23"/>
                <c:pt idx="0">
                  <c:v>Австрия / Austria</c:v>
                </c:pt>
                <c:pt idx="1">
                  <c:v>Бельгия / Belgium</c:v>
                </c:pt>
                <c:pt idx="2">
                  <c:v>Болгария /Bulgaria</c:v>
                </c:pt>
                <c:pt idx="3">
                  <c:v>Венгрия / Hungary</c:v>
                </c:pt>
                <c:pt idx="4">
                  <c:v>Германия / Germany</c:v>
                </c:pt>
                <c:pt idx="5">
                  <c:v>Дания / Denmark</c:v>
                </c:pt>
                <c:pt idx="6">
                  <c:v>Ирландия / Ireland</c:v>
                </c:pt>
                <c:pt idx="7">
                  <c:v>Испания / Spain</c:v>
                </c:pt>
                <c:pt idx="8">
                  <c:v>Италия / Italy</c:v>
                </c:pt>
                <c:pt idx="9">
                  <c:v>Литва / Lithuania</c:v>
                </c:pt>
                <c:pt idx="10">
                  <c:v>Нидерланды / Netherlands</c:v>
                </c:pt>
                <c:pt idx="11">
                  <c:v>Польша / Poland</c:v>
                </c:pt>
                <c:pt idx="12">
                  <c:v>Словакия / Slovakia</c:v>
                </c:pt>
                <c:pt idx="13">
                  <c:v>Словения / Slovenia</c:v>
                </c:pt>
                <c:pt idx="14">
                  <c:v>Соединенное Королевство / United Kingdom</c:v>
                </c:pt>
                <c:pt idx="15">
                  <c:v>Финляндия / Finland</c:v>
                </c:pt>
                <c:pt idx="16">
                  <c:v>Франция / France</c:v>
                </c:pt>
                <c:pt idx="17">
                  <c:v>Чехия / Czech</c:v>
                </c:pt>
                <c:pt idx="18">
                  <c:v>Швеция / Sweden</c:v>
                </c:pt>
                <c:pt idx="19">
                  <c:v>Великобритания / Great Britain</c:v>
                </c:pt>
                <c:pt idx="20">
                  <c:v>Румыния / Romania</c:v>
                </c:pt>
                <c:pt idx="21">
                  <c:v>Сербия / Serbia</c:v>
                </c:pt>
                <c:pt idx="22">
                  <c:v>Швейцария / Switzerland</c:v>
                </c:pt>
              </c:strCache>
            </c:strRef>
          </c:cat>
          <c:val>
            <c:numRef>
              <c:f>'[статистика веществ от 24.01.22.xlsx]рейтинг стран по ассортименту'!$E$3:$E$25</c:f>
              <c:numCache>
                <c:formatCode>0.00%</c:formatCode>
                <c:ptCount val="23"/>
                <c:pt idx="0">
                  <c:v>1.282051282051282E-2</c:v>
                </c:pt>
                <c:pt idx="1">
                  <c:v>0.12393162393162394</c:v>
                </c:pt>
                <c:pt idx="2">
                  <c:v>4.2735042735042739E-3</c:v>
                </c:pt>
                <c:pt idx="3">
                  <c:v>2.7777777777777776E-2</c:v>
                </c:pt>
                <c:pt idx="4">
                  <c:v>0.25</c:v>
                </c:pt>
                <c:pt idx="5">
                  <c:v>8.5470085470085479E-3</c:v>
                </c:pt>
                <c:pt idx="6">
                  <c:v>1.4957264957264958E-2</c:v>
                </c:pt>
                <c:pt idx="7">
                  <c:v>4.4871794871794872E-2</c:v>
                </c:pt>
                <c:pt idx="8">
                  <c:v>0.12606837606837606</c:v>
                </c:pt>
                <c:pt idx="9">
                  <c:v>8.5470085470085479E-3</c:v>
                </c:pt>
                <c:pt idx="10">
                  <c:v>5.5555555555555552E-2</c:v>
                </c:pt>
                <c:pt idx="11">
                  <c:v>7.4786324786324784E-2</c:v>
                </c:pt>
                <c:pt idx="12">
                  <c:v>2.136752136752137E-3</c:v>
                </c:pt>
                <c:pt idx="13">
                  <c:v>6.41025641025641E-3</c:v>
                </c:pt>
                <c:pt idx="14">
                  <c:v>1.9230769230769232E-2</c:v>
                </c:pt>
                <c:pt idx="15">
                  <c:v>2.136752136752137E-3</c:v>
                </c:pt>
                <c:pt idx="16">
                  <c:v>0.19017094017094016</c:v>
                </c:pt>
                <c:pt idx="17">
                  <c:v>6.41025641025641E-3</c:v>
                </c:pt>
                <c:pt idx="18">
                  <c:v>1.0683760683760684E-2</c:v>
                </c:pt>
                <c:pt idx="19">
                  <c:v>4.2735042735042739E-3</c:v>
                </c:pt>
                <c:pt idx="20">
                  <c:v>2.136752136752137E-3</c:v>
                </c:pt>
                <c:pt idx="21">
                  <c:v>2.136752136752137E-3</c:v>
                </c:pt>
                <c:pt idx="22">
                  <c:v>2.136752136752137E-3</c:v>
                </c:pt>
              </c:numCache>
            </c:numRef>
          </c:val>
          <c:extLst>
            <c:ext xmlns:c16="http://schemas.microsoft.com/office/drawing/2014/chart" uri="{C3380CC4-5D6E-409C-BE32-E72D297353CC}">
              <c16:uniqueId val="{00000003-B02B-489E-898F-20ADCA15287C}"/>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100" i="1">
          <a:solidFill>
            <a:srgbClr val="002060"/>
          </a:solidFill>
          <a:latin typeface="Arial" panose="020B0604020202020204" pitchFamily="34" charset="0"/>
          <a:cs typeface="Arial" panose="020B0604020202020204" pitchFamily="34" charset="0"/>
        </a:defRPr>
      </a:pPr>
      <a:endParaRPr lang="ru-RU"/>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0.01318</cdr:x>
      <cdr:y>0.01838</cdr:y>
    </cdr:from>
    <cdr:to>
      <cdr:x>0.24989</cdr:x>
      <cdr:y>0.98149</cdr:y>
    </cdr:to>
    <cdr:sp macro="" textlink="">
      <cdr:nvSpPr>
        <cdr:cNvPr id="3" name="TextBox 2"/>
        <cdr:cNvSpPr txBox="1"/>
      </cdr:nvSpPr>
      <cdr:spPr>
        <a:xfrm xmlns:a="http://schemas.openxmlformats.org/drawingml/2006/main">
          <a:off x="133015" y="99926"/>
          <a:ext cx="2389415" cy="523671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r">
            <a:lnSpc>
              <a:spcPct val="130000"/>
            </a:lnSpc>
          </a:pPr>
          <a:r>
            <a:rPr lang="ru-RU" sz="1200" dirty="0" err="1">
              <a:solidFill>
                <a:srgbClr val="002060"/>
              </a:solidFill>
              <a:effectLst/>
              <a:latin typeface="Arial" panose="020B0604020202020204" pitchFamily="34" charset="0"/>
              <a:ea typeface="+mn-ea"/>
              <a:cs typeface="Arial" panose="020B0604020202020204" pitchFamily="34" charset="0"/>
            </a:rPr>
            <a:t>Пропиконазол</a:t>
          </a:r>
          <a:r>
            <a:rPr lang="ru-RU" sz="1200" dirty="0">
              <a:solidFill>
                <a:srgbClr val="002060"/>
              </a:solidFill>
              <a:effectLst/>
              <a:latin typeface="Arial" panose="020B0604020202020204" pitchFamily="34" charset="0"/>
              <a:ea typeface="+mn-ea"/>
              <a:cs typeface="Arial" panose="020B0604020202020204" pitchFamily="34" charset="0"/>
            </a:rPr>
            <a:t> / </a:t>
          </a:r>
          <a:r>
            <a:rPr lang="ru-RU" sz="1200" dirty="0" err="1">
              <a:solidFill>
                <a:srgbClr val="002060"/>
              </a:solidFill>
              <a:effectLst/>
              <a:latin typeface="Arial" panose="020B0604020202020204" pitchFamily="34" charset="0"/>
              <a:ea typeface="+mn-ea"/>
              <a:cs typeface="Arial" panose="020B0604020202020204" pitchFamily="34" charset="0"/>
            </a:rPr>
            <a:t>Propiconazole</a:t>
          </a:r>
          <a:endParaRPr lang="ru-RU" sz="1200" dirty="0">
            <a:solidFill>
              <a:srgbClr val="002060"/>
            </a:solidFill>
            <a:effectLst/>
            <a:latin typeface="Arial" panose="020B0604020202020204" pitchFamily="34" charset="0"/>
            <a:ea typeface="+mn-ea"/>
            <a:cs typeface="Arial" panose="020B0604020202020204" pitchFamily="34" charset="0"/>
          </a:endParaRPr>
        </a:p>
        <a:p xmlns:a="http://schemas.openxmlformats.org/drawingml/2006/main">
          <a:pPr algn="r">
            <a:lnSpc>
              <a:spcPct val="100000"/>
            </a:lnSpc>
          </a:pPr>
          <a:r>
            <a:rPr lang="ru-RU" sz="1200" dirty="0">
              <a:solidFill>
                <a:srgbClr val="002060"/>
              </a:solidFill>
              <a:effectLst/>
              <a:latin typeface="Arial" panose="020B0604020202020204" pitchFamily="34" charset="0"/>
              <a:ea typeface="+mn-ea"/>
              <a:cs typeface="Arial" panose="020B0604020202020204" pitchFamily="34" charset="0"/>
            </a:rPr>
            <a:t>Дибутилолово и его соединения / </a:t>
          </a:r>
          <a:br>
            <a:rPr lang="ru-RU" sz="1200" dirty="0">
              <a:solidFill>
                <a:srgbClr val="002060"/>
              </a:solidFill>
              <a:effectLst/>
              <a:latin typeface="Arial" panose="020B0604020202020204" pitchFamily="34" charset="0"/>
              <a:ea typeface="+mn-ea"/>
              <a:cs typeface="Arial" panose="020B0604020202020204" pitchFamily="34" charset="0"/>
            </a:rPr>
          </a:br>
          <a:r>
            <a:rPr lang="ru-RU" sz="1200" dirty="0" err="1">
              <a:solidFill>
                <a:srgbClr val="002060"/>
              </a:solidFill>
              <a:effectLst/>
              <a:latin typeface="Arial" panose="020B0604020202020204" pitchFamily="34" charset="0"/>
              <a:ea typeface="+mn-ea"/>
              <a:cs typeface="Arial" panose="020B0604020202020204" pitchFamily="34" charset="0"/>
            </a:rPr>
            <a:t>Dibutyltin</a:t>
          </a:r>
          <a:r>
            <a:rPr lang="ru-RU" sz="1200" dirty="0">
              <a:solidFill>
                <a:srgbClr val="002060"/>
              </a:solidFill>
              <a:effectLst/>
              <a:latin typeface="Arial" panose="020B0604020202020204" pitchFamily="34" charset="0"/>
              <a:ea typeface="+mn-ea"/>
              <a:cs typeface="Arial" panose="020B0604020202020204" pitchFamily="34" charset="0"/>
            </a:rPr>
            <a:t> </a:t>
          </a:r>
          <a:r>
            <a:rPr lang="ru-RU" sz="1200" dirty="0" err="1">
              <a:solidFill>
                <a:srgbClr val="002060"/>
              </a:solidFill>
              <a:effectLst/>
              <a:latin typeface="Arial" panose="020B0604020202020204" pitchFamily="34" charset="0"/>
              <a:ea typeface="+mn-ea"/>
              <a:cs typeface="Arial" panose="020B0604020202020204" pitchFamily="34" charset="0"/>
            </a:rPr>
            <a:t>and</a:t>
          </a:r>
          <a:r>
            <a:rPr lang="ru-RU" sz="1200" dirty="0">
              <a:solidFill>
                <a:srgbClr val="002060"/>
              </a:solidFill>
              <a:effectLst/>
              <a:latin typeface="Arial" panose="020B0604020202020204" pitchFamily="34" charset="0"/>
              <a:ea typeface="+mn-ea"/>
              <a:cs typeface="Arial" panose="020B0604020202020204" pitchFamily="34" charset="0"/>
            </a:rPr>
            <a:t> </a:t>
          </a:r>
          <a:r>
            <a:rPr lang="ru-RU" sz="1200" dirty="0" err="1">
              <a:solidFill>
                <a:srgbClr val="002060"/>
              </a:solidFill>
              <a:effectLst/>
              <a:latin typeface="Arial" panose="020B0604020202020204" pitchFamily="34" charset="0"/>
              <a:ea typeface="+mn-ea"/>
              <a:cs typeface="Arial" panose="020B0604020202020204" pitchFamily="34" charset="0"/>
            </a:rPr>
            <a:t>its</a:t>
          </a:r>
          <a:r>
            <a:rPr lang="ru-RU" sz="1200" dirty="0">
              <a:solidFill>
                <a:srgbClr val="002060"/>
              </a:solidFill>
              <a:effectLst/>
              <a:latin typeface="Arial" panose="020B0604020202020204" pitchFamily="34" charset="0"/>
              <a:ea typeface="+mn-ea"/>
              <a:cs typeface="Arial" panose="020B0604020202020204" pitchFamily="34" charset="0"/>
            </a:rPr>
            <a:t> </a:t>
          </a:r>
          <a:r>
            <a:rPr lang="ru-RU" sz="1200" dirty="0" err="1">
              <a:solidFill>
                <a:srgbClr val="002060"/>
              </a:solidFill>
              <a:effectLst/>
              <a:latin typeface="Arial" panose="020B0604020202020204" pitchFamily="34" charset="0"/>
              <a:ea typeface="+mn-ea"/>
              <a:cs typeface="Arial" panose="020B0604020202020204" pitchFamily="34" charset="0"/>
            </a:rPr>
            <a:t>compounds</a:t>
          </a:r>
          <a:endParaRPr lang="ru-RU" sz="1200" dirty="0">
            <a:solidFill>
              <a:srgbClr val="002060"/>
            </a:solidFill>
            <a:effectLst/>
            <a:latin typeface="Arial" panose="020B0604020202020204" pitchFamily="34" charset="0"/>
            <a:ea typeface="+mn-ea"/>
            <a:cs typeface="Arial" panose="020B0604020202020204" pitchFamily="34" charset="0"/>
          </a:endParaRPr>
        </a:p>
        <a:p xmlns:a="http://schemas.openxmlformats.org/drawingml/2006/main">
          <a:pPr algn="r">
            <a:lnSpc>
              <a:spcPct val="150000"/>
            </a:lnSpc>
          </a:pPr>
          <a:r>
            <a:rPr lang="ru-RU" sz="1200" dirty="0">
              <a:solidFill>
                <a:srgbClr val="002060"/>
              </a:solidFill>
              <a:effectLst/>
              <a:latin typeface="Arial" panose="020B0604020202020204" pitchFamily="34" charset="0"/>
              <a:ea typeface="+mn-ea"/>
              <a:cs typeface="Arial" panose="020B0604020202020204" pitchFamily="34" charset="0"/>
            </a:rPr>
            <a:t>Цинеб / </a:t>
          </a:r>
          <a:r>
            <a:rPr lang="ru-RU" sz="1200" dirty="0" err="1">
              <a:solidFill>
                <a:srgbClr val="002060"/>
              </a:solidFill>
              <a:effectLst/>
              <a:latin typeface="Arial" panose="020B0604020202020204" pitchFamily="34" charset="0"/>
              <a:ea typeface="+mn-ea"/>
              <a:cs typeface="Arial" panose="020B0604020202020204" pitchFamily="34" charset="0"/>
            </a:rPr>
            <a:t>Zineb</a:t>
          </a:r>
          <a:endParaRPr lang="ru-RU" sz="1200" dirty="0">
            <a:solidFill>
              <a:srgbClr val="002060"/>
            </a:solidFill>
            <a:effectLst/>
            <a:latin typeface="Arial" panose="020B0604020202020204" pitchFamily="34" charset="0"/>
            <a:ea typeface="+mn-ea"/>
            <a:cs typeface="Arial" panose="020B0604020202020204" pitchFamily="34" charset="0"/>
          </a:endParaRPr>
        </a:p>
        <a:p xmlns:a="http://schemas.openxmlformats.org/drawingml/2006/main">
          <a:pPr algn="r">
            <a:lnSpc>
              <a:spcPct val="123000"/>
            </a:lnSpc>
            <a:spcBef>
              <a:spcPts val="400"/>
            </a:spcBef>
          </a:pPr>
          <a:r>
            <a:rPr lang="ru-RU" sz="1200" dirty="0">
              <a:solidFill>
                <a:srgbClr val="002060"/>
              </a:solidFill>
              <a:effectLst/>
              <a:latin typeface="Arial" panose="020B0604020202020204" pitchFamily="34" charset="0"/>
              <a:ea typeface="+mn-ea"/>
              <a:cs typeface="Arial" panose="020B0604020202020204" pitchFamily="34" charset="0"/>
            </a:rPr>
            <a:t>Клотианидин / </a:t>
          </a:r>
          <a:r>
            <a:rPr lang="ru-RU" sz="1200" dirty="0" err="1">
              <a:solidFill>
                <a:srgbClr val="002060"/>
              </a:solidFill>
              <a:effectLst/>
              <a:latin typeface="Arial" panose="020B0604020202020204" pitchFamily="34" charset="0"/>
              <a:ea typeface="+mn-ea"/>
              <a:cs typeface="Arial" panose="020B0604020202020204" pitchFamily="34" charset="0"/>
            </a:rPr>
            <a:t>Clothianidine</a:t>
          </a:r>
          <a:endParaRPr lang="ru-RU" sz="1200" dirty="0">
            <a:solidFill>
              <a:srgbClr val="002060"/>
            </a:solidFill>
            <a:effectLst/>
            <a:latin typeface="Arial" panose="020B0604020202020204" pitchFamily="34" charset="0"/>
            <a:ea typeface="+mn-ea"/>
            <a:cs typeface="Arial" panose="020B0604020202020204" pitchFamily="34" charset="0"/>
          </a:endParaRPr>
        </a:p>
        <a:p xmlns:a="http://schemas.openxmlformats.org/drawingml/2006/main">
          <a:pPr algn="r">
            <a:lnSpc>
              <a:spcPct val="100000"/>
            </a:lnSpc>
            <a:spcBef>
              <a:spcPts val="200"/>
            </a:spcBef>
          </a:pPr>
          <a:r>
            <a:rPr lang="ru-RU" sz="1200" dirty="0">
              <a:solidFill>
                <a:srgbClr val="002060"/>
              </a:solidFill>
              <a:effectLst/>
              <a:latin typeface="Arial" panose="020B0604020202020204" pitchFamily="34" charset="0"/>
              <a:ea typeface="+mn-ea"/>
              <a:cs typeface="Arial" panose="020B0604020202020204" pitchFamily="34" charset="0"/>
            </a:rPr>
            <a:t>Свинец и его соединения / </a:t>
          </a:r>
          <a:br>
            <a:rPr lang="ru-RU" sz="1200" dirty="0">
              <a:solidFill>
                <a:srgbClr val="002060"/>
              </a:solidFill>
              <a:effectLst/>
              <a:latin typeface="Arial" panose="020B0604020202020204" pitchFamily="34" charset="0"/>
              <a:ea typeface="+mn-ea"/>
              <a:cs typeface="Arial" panose="020B0604020202020204" pitchFamily="34" charset="0"/>
            </a:rPr>
          </a:br>
          <a:r>
            <a:rPr lang="ru-RU" sz="1200" dirty="0" err="1">
              <a:solidFill>
                <a:srgbClr val="002060"/>
              </a:solidFill>
              <a:effectLst/>
              <a:latin typeface="Arial" panose="020B0604020202020204" pitchFamily="34" charset="0"/>
              <a:ea typeface="+mn-ea"/>
              <a:cs typeface="Arial" panose="020B0604020202020204" pitchFamily="34" charset="0"/>
            </a:rPr>
            <a:t>Lead</a:t>
          </a:r>
          <a:r>
            <a:rPr lang="ru-RU" sz="1200" dirty="0">
              <a:solidFill>
                <a:srgbClr val="002060"/>
              </a:solidFill>
              <a:effectLst/>
              <a:latin typeface="Arial" panose="020B0604020202020204" pitchFamily="34" charset="0"/>
              <a:ea typeface="+mn-ea"/>
              <a:cs typeface="Arial" panose="020B0604020202020204" pitchFamily="34" charset="0"/>
            </a:rPr>
            <a:t> </a:t>
          </a:r>
          <a:r>
            <a:rPr lang="ru-RU" sz="1200" dirty="0" err="1">
              <a:solidFill>
                <a:srgbClr val="002060"/>
              </a:solidFill>
              <a:effectLst/>
              <a:latin typeface="Arial" panose="020B0604020202020204" pitchFamily="34" charset="0"/>
              <a:ea typeface="+mn-ea"/>
              <a:cs typeface="Arial" panose="020B0604020202020204" pitchFamily="34" charset="0"/>
            </a:rPr>
            <a:t>and</a:t>
          </a:r>
          <a:r>
            <a:rPr lang="ru-RU" sz="1200" dirty="0">
              <a:solidFill>
                <a:srgbClr val="002060"/>
              </a:solidFill>
              <a:effectLst/>
              <a:latin typeface="Arial" panose="020B0604020202020204" pitchFamily="34" charset="0"/>
              <a:ea typeface="+mn-ea"/>
              <a:cs typeface="Arial" panose="020B0604020202020204" pitchFamily="34" charset="0"/>
            </a:rPr>
            <a:t> </a:t>
          </a:r>
          <a:r>
            <a:rPr lang="ru-RU" sz="1200" dirty="0" err="1">
              <a:solidFill>
                <a:srgbClr val="002060"/>
              </a:solidFill>
              <a:effectLst/>
              <a:latin typeface="Arial" panose="020B0604020202020204" pitchFamily="34" charset="0"/>
              <a:ea typeface="+mn-ea"/>
              <a:cs typeface="Arial" panose="020B0604020202020204" pitchFamily="34" charset="0"/>
            </a:rPr>
            <a:t>its</a:t>
          </a:r>
          <a:r>
            <a:rPr lang="ru-RU" sz="1200" dirty="0">
              <a:solidFill>
                <a:srgbClr val="002060"/>
              </a:solidFill>
              <a:effectLst/>
              <a:latin typeface="Arial" panose="020B0604020202020204" pitchFamily="34" charset="0"/>
              <a:ea typeface="+mn-ea"/>
              <a:cs typeface="Arial" panose="020B0604020202020204" pitchFamily="34" charset="0"/>
            </a:rPr>
            <a:t> </a:t>
          </a:r>
          <a:r>
            <a:rPr lang="ru-RU" sz="1200" dirty="0" err="1">
              <a:solidFill>
                <a:srgbClr val="002060"/>
              </a:solidFill>
              <a:effectLst/>
              <a:latin typeface="Arial" panose="020B0604020202020204" pitchFamily="34" charset="0"/>
              <a:ea typeface="+mn-ea"/>
              <a:cs typeface="Arial" panose="020B0604020202020204" pitchFamily="34" charset="0"/>
            </a:rPr>
            <a:t>compounds</a:t>
          </a:r>
          <a:endParaRPr lang="ru-RU" sz="1200" dirty="0">
            <a:solidFill>
              <a:srgbClr val="002060"/>
            </a:solidFill>
            <a:effectLst/>
            <a:latin typeface="Arial" panose="020B0604020202020204" pitchFamily="34" charset="0"/>
            <a:ea typeface="+mn-ea"/>
            <a:cs typeface="Arial" panose="020B0604020202020204" pitchFamily="34" charset="0"/>
          </a:endParaRPr>
        </a:p>
        <a:p xmlns:a="http://schemas.openxmlformats.org/drawingml/2006/main">
          <a:pPr algn="r">
            <a:lnSpc>
              <a:spcPct val="114000"/>
            </a:lnSpc>
            <a:spcBef>
              <a:spcPts val="600"/>
            </a:spcBef>
          </a:pPr>
          <a:r>
            <a:rPr lang="ru-RU" sz="1200" dirty="0" err="1">
              <a:solidFill>
                <a:srgbClr val="002060"/>
              </a:solidFill>
              <a:effectLst/>
              <a:latin typeface="Arial" panose="020B0604020202020204" pitchFamily="34" charset="0"/>
              <a:ea typeface="+mn-ea"/>
              <a:cs typeface="Arial" panose="020B0604020202020204" pitchFamily="34" charset="0"/>
            </a:rPr>
            <a:t>Имидаклоприд</a:t>
          </a:r>
          <a:r>
            <a:rPr lang="ru-RU" sz="1200" dirty="0">
              <a:solidFill>
                <a:srgbClr val="002060"/>
              </a:solidFill>
              <a:effectLst/>
              <a:latin typeface="Arial" panose="020B0604020202020204" pitchFamily="34" charset="0"/>
              <a:ea typeface="+mn-ea"/>
              <a:cs typeface="Arial" panose="020B0604020202020204" pitchFamily="34" charset="0"/>
            </a:rPr>
            <a:t> / </a:t>
          </a:r>
          <a:r>
            <a:rPr lang="ru-RU" sz="1200" dirty="0" err="1">
              <a:solidFill>
                <a:srgbClr val="002060"/>
              </a:solidFill>
              <a:effectLst/>
              <a:latin typeface="Arial" panose="020B0604020202020204" pitchFamily="34" charset="0"/>
              <a:ea typeface="+mn-ea"/>
              <a:cs typeface="Arial" panose="020B0604020202020204" pitchFamily="34" charset="0"/>
            </a:rPr>
            <a:t>Imidacloprid</a:t>
          </a:r>
          <a:endParaRPr lang="ru-RU" sz="1200" dirty="0">
            <a:solidFill>
              <a:srgbClr val="002060"/>
            </a:solidFill>
            <a:effectLst/>
            <a:latin typeface="Arial" panose="020B0604020202020204" pitchFamily="34" charset="0"/>
            <a:ea typeface="+mn-ea"/>
            <a:cs typeface="Arial" panose="020B0604020202020204" pitchFamily="34" charset="0"/>
          </a:endParaRPr>
        </a:p>
        <a:p xmlns:a="http://schemas.openxmlformats.org/drawingml/2006/main">
          <a:pPr algn="r">
            <a:lnSpc>
              <a:spcPct val="100000"/>
            </a:lnSpc>
          </a:pPr>
          <a:r>
            <a:rPr lang="ru-RU" sz="1200" dirty="0" err="1">
              <a:solidFill>
                <a:srgbClr val="002060"/>
              </a:solidFill>
              <a:effectLst/>
              <a:latin typeface="Arial" panose="020B0604020202020204" pitchFamily="34" charset="0"/>
              <a:ea typeface="+mn-ea"/>
              <a:cs typeface="Arial" panose="020B0604020202020204" pitchFamily="34" charset="0"/>
            </a:rPr>
            <a:t>Дидецилдиметиламмоний</a:t>
          </a:r>
          <a:r>
            <a:rPr lang="ru-RU" sz="1200" dirty="0">
              <a:solidFill>
                <a:srgbClr val="002060"/>
              </a:solidFill>
              <a:effectLst/>
              <a:latin typeface="Arial" panose="020B0604020202020204" pitchFamily="34" charset="0"/>
              <a:ea typeface="+mn-ea"/>
              <a:cs typeface="Arial" panose="020B0604020202020204" pitchFamily="34" charset="0"/>
            </a:rPr>
            <a:t> хлорид /</a:t>
          </a:r>
          <a:br>
            <a:rPr lang="ru-RU" sz="1200" dirty="0">
              <a:solidFill>
                <a:srgbClr val="002060"/>
              </a:solidFill>
              <a:effectLst/>
              <a:latin typeface="Arial" panose="020B0604020202020204" pitchFamily="34" charset="0"/>
              <a:ea typeface="+mn-ea"/>
              <a:cs typeface="Arial" panose="020B0604020202020204" pitchFamily="34" charset="0"/>
            </a:rPr>
          </a:br>
          <a:r>
            <a:rPr lang="ru-RU" sz="1200" dirty="0">
              <a:solidFill>
                <a:srgbClr val="002060"/>
              </a:solidFill>
              <a:effectLst/>
              <a:latin typeface="Arial" panose="020B0604020202020204" pitchFamily="34" charset="0"/>
              <a:ea typeface="+mn-ea"/>
              <a:cs typeface="Arial" panose="020B0604020202020204" pitchFamily="34" charset="0"/>
            </a:rPr>
            <a:t> </a:t>
          </a:r>
          <a:r>
            <a:rPr lang="ru-RU" sz="1200" dirty="0" err="1">
              <a:solidFill>
                <a:srgbClr val="002060"/>
              </a:solidFill>
              <a:effectLst/>
              <a:latin typeface="Arial" panose="020B0604020202020204" pitchFamily="34" charset="0"/>
              <a:ea typeface="+mn-ea"/>
              <a:cs typeface="Arial" panose="020B0604020202020204" pitchFamily="34" charset="0"/>
            </a:rPr>
            <a:t>Didecyldimethylammonium</a:t>
          </a:r>
          <a:r>
            <a:rPr lang="ru-RU" sz="1200" dirty="0">
              <a:solidFill>
                <a:srgbClr val="002060"/>
              </a:solidFill>
              <a:effectLst/>
              <a:latin typeface="Arial" panose="020B0604020202020204" pitchFamily="34" charset="0"/>
              <a:ea typeface="+mn-ea"/>
              <a:cs typeface="Arial" panose="020B0604020202020204" pitchFamily="34" charset="0"/>
            </a:rPr>
            <a:t> </a:t>
          </a:r>
          <a:r>
            <a:rPr lang="ru-RU" sz="1200" dirty="0" err="1">
              <a:solidFill>
                <a:srgbClr val="002060"/>
              </a:solidFill>
              <a:effectLst/>
              <a:latin typeface="Arial" panose="020B0604020202020204" pitchFamily="34" charset="0"/>
              <a:ea typeface="+mn-ea"/>
              <a:cs typeface="Arial" panose="020B0604020202020204" pitchFamily="34" charset="0"/>
            </a:rPr>
            <a:t>chloride</a:t>
          </a:r>
          <a:endParaRPr lang="ru-RU" sz="1200" dirty="0">
            <a:solidFill>
              <a:srgbClr val="002060"/>
            </a:solidFill>
            <a:effectLst/>
            <a:latin typeface="Arial" panose="020B0604020202020204" pitchFamily="34" charset="0"/>
            <a:ea typeface="+mn-ea"/>
            <a:cs typeface="Arial" panose="020B0604020202020204" pitchFamily="34" charset="0"/>
          </a:endParaRPr>
        </a:p>
        <a:p xmlns:a="http://schemas.openxmlformats.org/drawingml/2006/main">
          <a:pPr algn="r">
            <a:lnSpc>
              <a:spcPct val="120000"/>
            </a:lnSpc>
            <a:spcBef>
              <a:spcPts val="600"/>
            </a:spcBef>
          </a:pPr>
          <a:r>
            <a:rPr lang="ru-RU" sz="1200" b="1" i="1" dirty="0">
              <a:solidFill>
                <a:srgbClr val="002060"/>
              </a:solidFill>
              <a:effectLst/>
              <a:latin typeface="Arial" panose="020B0604020202020204" pitchFamily="34" charset="0"/>
              <a:ea typeface="+mn-ea"/>
              <a:cs typeface="Arial" panose="020B0604020202020204" pitchFamily="34" charset="0"/>
            </a:rPr>
            <a:t>Бензол / </a:t>
          </a:r>
          <a:r>
            <a:rPr lang="ru-RU" sz="1200" b="1" i="1" dirty="0" err="1">
              <a:solidFill>
                <a:srgbClr val="002060"/>
              </a:solidFill>
              <a:effectLst/>
              <a:latin typeface="Arial" panose="020B0604020202020204" pitchFamily="34" charset="0"/>
              <a:ea typeface="+mn-ea"/>
              <a:cs typeface="Arial" panose="020B0604020202020204" pitchFamily="34" charset="0"/>
            </a:rPr>
            <a:t>Benzene</a:t>
          </a:r>
          <a:endParaRPr lang="ru-RU" sz="1200" b="1" i="1" dirty="0">
            <a:solidFill>
              <a:srgbClr val="002060"/>
            </a:solidFill>
            <a:effectLst/>
            <a:latin typeface="Arial" panose="020B0604020202020204" pitchFamily="34" charset="0"/>
            <a:ea typeface="+mn-ea"/>
            <a:cs typeface="Arial" panose="020B0604020202020204" pitchFamily="34" charset="0"/>
          </a:endParaRPr>
        </a:p>
        <a:p xmlns:a="http://schemas.openxmlformats.org/drawingml/2006/main">
          <a:pPr algn="r">
            <a:lnSpc>
              <a:spcPct val="130000"/>
            </a:lnSpc>
            <a:spcBef>
              <a:spcPts val="300"/>
            </a:spcBef>
          </a:pPr>
          <a:r>
            <a:rPr lang="ru-RU" sz="1200" dirty="0">
              <a:solidFill>
                <a:srgbClr val="002060"/>
              </a:solidFill>
              <a:effectLst/>
              <a:latin typeface="Arial" panose="020B0604020202020204" pitchFamily="34" charset="0"/>
              <a:ea typeface="+mn-ea"/>
              <a:cs typeface="Arial" panose="020B0604020202020204" pitchFamily="34" charset="0"/>
            </a:rPr>
            <a:t>Малатион / </a:t>
          </a:r>
          <a:r>
            <a:rPr lang="ru-RU" sz="1200" dirty="0" err="1">
              <a:solidFill>
                <a:srgbClr val="002060"/>
              </a:solidFill>
              <a:effectLst/>
              <a:latin typeface="Arial" panose="020B0604020202020204" pitchFamily="34" charset="0"/>
              <a:ea typeface="+mn-ea"/>
              <a:cs typeface="Arial" panose="020B0604020202020204" pitchFamily="34" charset="0"/>
            </a:rPr>
            <a:t>Malathion</a:t>
          </a:r>
          <a:endParaRPr lang="ru-RU" sz="1200" dirty="0">
            <a:solidFill>
              <a:srgbClr val="002060"/>
            </a:solidFill>
            <a:effectLst/>
            <a:latin typeface="Arial" panose="020B0604020202020204" pitchFamily="34" charset="0"/>
            <a:ea typeface="+mn-ea"/>
            <a:cs typeface="Arial" panose="020B0604020202020204" pitchFamily="34" charset="0"/>
          </a:endParaRPr>
        </a:p>
        <a:p xmlns:a="http://schemas.openxmlformats.org/drawingml/2006/main">
          <a:pPr algn="r">
            <a:lnSpc>
              <a:spcPct val="120000"/>
            </a:lnSpc>
            <a:spcBef>
              <a:spcPts val="400"/>
            </a:spcBef>
          </a:pPr>
          <a:r>
            <a:rPr lang="ru-RU" sz="1200" dirty="0">
              <a:solidFill>
                <a:srgbClr val="002060"/>
              </a:solidFill>
              <a:effectLst/>
              <a:latin typeface="Arial" panose="020B0604020202020204" pitchFamily="34" charset="0"/>
              <a:ea typeface="+mn-ea"/>
              <a:cs typeface="Arial" panose="020B0604020202020204" pitchFamily="34" charset="0"/>
            </a:rPr>
            <a:t>Хлороталонил / </a:t>
          </a:r>
          <a:r>
            <a:rPr lang="ru-RU" sz="1200" dirty="0" err="1">
              <a:solidFill>
                <a:srgbClr val="002060"/>
              </a:solidFill>
              <a:effectLst/>
              <a:latin typeface="Arial" panose="020B0604020202020204" pitchFamily="34" charset="0"/>
              <a:ea typeface="+mn-ea"/>
              <a:cs typeface="Arial" panose="020B0604020202020204" pitchFamily="34" charset="0"/>
            </a:rPr>
            <a:t>Chlorothalonil</a:t>
          </a:r>
          <a:endParaRPr lang="ru-RU" sz="1200" dirty="0">
            <a:solidFill>
              <a:srgbClr val="002060"/>
            </a:solidFill>
            <a:effectLst/>
            <a:latin typeface="Arial" panose="020B0604020202020204" pitchFamily="34" charset="0"/>
            <a:ea typeface="+mn-ea"/>
            <a:cs typeface="Arial" panose="020B0604020202020204" pitchFamily="34" charset="0"/>
          </a:endParaRPr>
        </a:p>
        <a:p xmlns:a="http://schemas.openxmlformats.org/drawingml/2006/main">
          <a:pPr algn="r">
            <a:lnSpc>
              <a:spcPct val="100000"/>
            </a:lnSpc>
            <a:spcBef>
              <a:spcPts val="200"/>
            </a:spcBef>
          </a:pPr>
          <a:r>
            <a:rPr lang="ru-RU" sz="1200" dirty="0">
              <a:solidFill>
                <a:srgbClr val="002060"/>
              </a:solidFill>
              <a:effectLst/>
              <a:latin typeface="Arial" panose="020B0604020202020204" pitchFamily="34" charset="0"/>
              <a:ea typeface="+mn-ea"/>
              <a:cs typeface="Arial" panose="020B0604020202020204" pitchFamily="34" charset="0"/>
            </a:rPr>
            <a:t>Диоктилолово и его соединения /</a:t>
          </a:r>
          <a:br>
            <a:rPr lang="ru-RU" sz="1200" dirty="0">
              <a:solidFill>
                <a:srgbClr val="002060"/>
              </a:solidFill>
              <a:effectLst/>
              <a:latin typeface="Arial" panose="020B0604020202020204" pitchFamily="34" charset="0"/>
              <a:ea typeface="+mn-ea"/>
              <a:cs typeface="Arial" panose="020B0604020202020204" pitchFamily="34" charset="0"/>
            </a:rPr>
          </a:br>
          <a:r>
            <a:rPr lang="ru-RU" sz="1200" dirty="0" err="1">
              <a:solidFill>
                <a:srgbClr val="002060"/>
              </a:solidFill>
              <a:effectLst/>
              <a:latin typeface="Arial" panose="020B0604020202020204" pitchFamily="34" charset="0"/>
              <a:ea typeface="+mn-ea"/>
              <a:cs typeface="Arial" panose="020B0604020202020204" pitchFamily="34" charset="0"/>
            </a:rPr>
            <a:t>Dioctyltin</a:t>
          </a:r>
          <a:r>
            <a:rPr lang="ru-RU" sz="1200" dirty="0">
              <a:solidFill>
                <a:srgbClr val="002060"/>
              </a:solidFill>
              <a:effectLst/>
              <a:latin typeface="Arial" panose="020B0604020202020204" pitchFamily="34" charset="0"/>
              <a:ea typeface="+mn-ea"/>
              <a:cs typeface="Arial" panose="020B0604020202020204" pitchFamily="34" charset="0"/>
            </a:rPr>
            <a:t> </a:t>
          </a:r>
          <a:r>
            <a:rPr lang="ru-RU" sz="1200" dirty="0" err="1">
              <a:solidFill>
                <a:srgbClr val="002060"/>
              </a:solidFill>
              <a:effectLst/>
              <a:latin typeface="Arial" panose="020B0604020202020204" pitchFamily="34" charset="0"/>
              <a:ea typeface="+mn-ea"/>
              <a:cs typeface="Arial" panose="020B0604020202020204" pitchFamily="34" charset="0"/>
            </a:rPr>
            <a:t>and</a:t>
          </a:r>
          <a:r>
            <a:rPr lang="ru-RU" sz="1200" dirty="0">
              <a:solidFill>
                <a:srgbClr val="002060"/>
              </a:solidFill>
              <a:effectLst/>
              <a:latin typeface="Arial" panose="020B0604020202020204" pitchFamily="34" charset="0"/>
              <a:ea typeface="+mn-ea"/>
              <a:cs typeface="Arial" panose="020B0604020202020204" pitchFamily="34" charset="0"/>
            </a:rPr>
            <a:t> </a:t>
          </a:r>
          <a:r>
            <a:rPr lang="ru-RU" sz="1200" dirty="0" err="1">
              <a:solidFill>
                <a:srgbClr val="002060"/>
              </a:solidFill>
              <a:effectLst/>
              <a:latin typeface="Arial" panose="020B0604020202020204" pitchFamily="34" charset="0"/>
              <a:ea typeface="+mn-ea"/>
              <a:cs typeface="Arial" panose="020B0604020202020204" pitchFamily="34" charset="0"/>
            </a:rPr>
            <a:t>its</a:t>
          </a:r>
          <a:r>
            <a:rPr lang="ru-RU" sz="1200" dirty="0">
              <a:solidFill>
                <a:srgbClr val="002060"/>
              </a:solidFill>
              <a:effectLst/>
              <a:latin typeface="Arial" panose="020B0604020202020204" pitchFamily="34" charset="0"/>
              <a:ea typeface="+mn-ea"/>
              <a:cs typeface="Arial" panose="020B0604020202020204" pitchFamily="34" charset="0"/>
            </a:rPr>
            <a:t> </a:t>
          </a:r>
          <a:r>
            <a:rPr lang="ru-RU" sz="1200" dirty="0" err="1">
              <a:solidFill>
                <a:srgbClr val="002060"/>
              </a:solidFill>
              <a:effectLst/>
              <a:latin typeface="Arial" panose="020B0604020202020204" pitchFamily="34" charset="0"/>
              <a:ea typeface="+mn-ea"/>
              <a:cs typeface="Arial" panose="020B0604020202020204" pitchFamily="34" charset="0"/>
            </a:rPr>
            <a:t>compounds</a:t>
          </a:r>
          <a:endParaRPr lang="ru-RU" sz="1200" dirty="0">
            <a:solidFill>
              <a:srgbClr val="002060"/>
            </a:solidFill>
            <a:effectLst/>
            <a:latin typeface="Arial" panose="020B0604020202020204" pitchFamily="34" charset="0"/>
            <a:ea typeface="+mn-ea"/>
            <a:cs typeface="Arial" panose="020B0604020202020204" pitchFamily="34" charset="0"/>
          </a:endParaRPr>
        </a:p>
        <a:p xmlns:a="http://schemas.openxmlformats.org/drawingml/2006/main">
          <a:pPr algn="r">
            <a:lnSpc>
              <a:spcPct val="100000"/>
            </a:lnSpc>
          </a:pPr>
          <a:r>
            <a:rPr lang="ru-RU" sz="1200" dirty="0">
              <a:solidFill>
                <a:srgbClr val="002060"/>
              </a:solidFill>
              <a:effectLst/>
              <a:latin typeface="Arial" panose="020B0604020202020204" pitchFamily="34" charset="0"/>
              <a:ea typeface="+mn-ea"/>
              <a:cs typeface="Arial" panose="020B0604020202020204" pitchFamily="34" charset="0"/>
            </a:rPr>
            <a:t>Нонилфенол и его соединения / </a:t>
          </a:r>
          <a:br>
            <a:rPr lang="ru-RU" sz="1200" dirty="0">
              <a:solidFill>
                <a:srgbClr val="002060"/>
              </a:solidFill>
              <a:effectLst/>
              <a:latin typeface="Arial" panose="020B0604020202020204" pitchFamily="34" charset="0"/>
              <a:ea typeface="+mn-ea"/>
              <a:cs typeface="Arial" panose="020B0604020202020204" pitchFamily="34" charset="0"/>
            </a:rPr>
          </a:br>
          <a:r>
            <a:rPr lang="ru-RU" sz="1200" dirty="0" err="1">
              <a:solidFill>
                <a:srgbClr val="002060"/>
              </a:solidFill>
              <a:effectLst/>
              <a:latin typeface="Arial" panose="020B0604020202020204" pitchFamily="34" charset="0"/>
              <a:ea typeface="+mn-ea"/>
              <a:cs typeface="Arial" panose="020B0604020202020204" pitchFamily="34" charset="0"/>
            </a:rPr>
            <a:t>Nonylphenol</a:t>
          </a:r>
          <a:r>
            <a:rPr lang="ru-RU" sz="1200" dirty="0">
              <a:solidFill>
                <a:srgbClr val="002060"/>
              </a:solidFill>
              <a:effectLst/>
              <a:latin typeface="Arial" panose="020B0604020202020204" pitchFamily="34" charset="0"/>
              <a:ea typeface="+mn-ea"/>
              <a:cs typeface="Arial" panose="020B0604020202020204" pitchFamily="34" charset="0"/>
            </a:rPr>
            <a:t> </a:t>
          </a:r>
          <a:r>
            <a:rPr lang="ru-RU" sz="1200" dirty="0" err="1">
              <a:solidFill>
                <a:srgbClr val="002060"/>
              </a:solidFill>
              <a:effectLst/>
              <a:latin typeface="Arial" panose="020B0604020202020204" pitchFamily="34" charset="0"/>
              <a:ea typeface="+mn-ea"/>
              <a:cs typeface="Arial" panose="020B0604020202020204" pitchFamily="34" charset="0"/>
            </a:rPr>
            <a:t>and</a:t>
          </a:r>
          <a:r>
            <a:rPr lang="ru-RU" sz="1200" dirty="0">
              <a:solidFill>
                <a:srgbClr val="002060"/>
              </a:solidFill>
              <a:effectLst/>
              <a:latin typeface="Arial" panose="020B0604020202020204" pitchFamily="34" charset="0"/>
              <a:ea typeface="+mn-ea"/>
              <a:cs typeface="Arial" panose="020B0604020202020204" pitchFamily="34" charset="0"/>
            </a:rPr>
            <a:t> </a:t>
          </a:r>
          <a:r>
            <a:rPr lang="ru-RU" sz="1200" dirty="0" err="1">
              <a:solidFill>
                <a:srgbClr val="002060"/>
              </a:solidFill>
              <a:effectLst/>
              <a:latin typeface="Arial" panose="020B0604020202020204" pitchFamily="34" charset="0"/>
              <a:ea typeface="+mn-ea"/>
              <a:cs typeface="Arial" panose="020B0604020202020204" pitchFamily="34" charset="0"/>
            </a:rPr>
            <a:t>its</a:t>
          </a:r>
          <a:r>
            <a:rPr lang="ru-RU" sz="1200" dirty="0">
              <a:solidFill>
                <a:srgbClr val="002060"/>
              </a:solidFill>
              <a:effectLst/>
              <a:latin typeface="Arial" panose="020B0604020202020204" pitchFamily="34" charset="0"/>
              <a:ea typeface="+mn-ea"/>
              <a:cs typeface="Arial" panose="020B0604020202020204" pitchFamily="34" charset="0"/>
            </a:rPr>
            <a:t> </a:t>
          </a:r>
          <a:r>
            <a:rPr lang="ru-RU" sz="1200" dirty="0" err="1">
              <a:solidFill>
                <a:srgbClr val="002060"/>
              </a:solidFill>
              <a:effectLst/>
              <a:latin typeface="Arial" panose="020B0604020202020204" pitchFamily="34" charset="0"/>
              <a:ea typeface="+mn-ea"/>
              <a:cs typeface="Arial" panose="020B0604020202020204" pitchFamily="34" charset="0"/>
            </a:rPr>
            <a:t>compounds</a:t>
          </a:r>
          <a:endParaRPr lang="ru-RU" sz="1200" dirty="0">
            <a:solidFill>
              <a:srgbClr val="002060"/>
            </a:solidFill>
            <a:effectLst/>
            <a:latin typeface="Arial" panose="020B0604020202020204" pitchFamily="34" charset="0"/>
            <a:ea typeface="+mn-ea"/>
            <a:cs typeface="Arial" panose="020B0604020202020204" pitchFamily="34" charset="0"/>
          </a:endParaRPr>
        </a:p>
        <a:p xmlns:a="http://schemas.openxmlformats.org/drawingml/2006/main">
          <a:pPr algn="r">
            <a:lnSpc>
              <a:spcPct val="114000"/>
            </a:lnSpc>
          </a:pPr>
          <a:r>
            <a:rPr lang="ru-RU" sz="1200" b="1" i="1" dirty="0">
              <a:solidFill>
                <a:srgbClr val="002060"/>
              </a:solidFill>
              <a:effectLst/>
              <a:latin typeface="Arial" panose="020B0604020202020204" pitchFamily="34" charset="0"/>
              <a:ea typeface="+mn-ea"/>
              <a:cs typeface="Arial" panose="020B0604020202020204" pitchFamily="34" charset="0"/>
            </a:rPr>
            <a:t>Тирам / </a:t>
          </a:r>
          <a:r>
            <a:rPr lang="ru-RU" sz="1200" b="1" i="1" dirty="0" err="1">
              <a:solidFill>
                <a:srgbClr val="002060"/>
              </a:solidFill>
              <a:effectLst/>
              <a:latin typeface="Arial" panose="020B0604020202020204" pitchFamily="34" charset="0"/>
              <a:ea typeface="+mn-ea"/>
              <a:cs typeface="Arial" panose="020B0604020202020204" pitchFamily="34" charset="0"/>
            </a:rPr>
            <a:t>Thiram</a:t>
          </a:r>
          <a:endParaRPr lang="ru-RU" sz="1200" b="1" i="1" dirty="0">
            <a:solidFill>
              <a:srgbClr val="002060"/>
            </a:solidFill>
            <a:effectLst/>
            <a:latin typeface="Arial" panose="020B0604020202020204" pitchFamily="34" charset="0"/>
            <a:ea typeface="+mn-ea"/>
            <a:cs typeface="Arial" panose="020B0604020202020204" pitchFamily="34" charset="0"/>
          </a:endParaRPr>
        </a:p>
        <a:p xmlns:a="http://schemas.openxmlformats.org/drawingml/2006/main">
          <a:pPr algn="r">
            <a:lnSpc>
              <a:spcPct val="150000"/>
            </a:lnSpc>
          </a:pPr>
          <a:r>
            <a:rPr lang="ru-RU" sz="1200" dirty="0" err="1">
              <a:solidFill>
                <a:srgbClr val="002060"/>
              </a:solidFill>
              <a:effectLst/>
              <a:latin typeface="Arial" panose="020B0604020202020204" pitchFamily="34" charset="0"/>
              <a:ea typeface="+mn-ea"/>
              <a:cs typeface="Arial" panose="020B0604020202020204" pitchFamily="34" charset="0"/>
            </a:rPr>
            <a:t>Тиаметоксам</a:t>
          </a:r>
          <a:r>
            <a:rPr lang="ru-RU" sz="1200" dirty="0">
              <a:solidFill>
                <a:srgbClr val="002060"/>
              </a:solidFill>
              <a:effectLst/>
              <a:latin typeface="Arial" panose="020B0604020202020204" pitchFamily="34" charset="0"/>
              <a:ea typeface="+mn-ea"/>
              <a:cs typeface="Arial" panose="020B0604020202020204" pitchFamily="34" charset="0"/>
            </a:rPr>
            <a:t> / </a:t>
          </a:r>
          <a:r>
            <a:rPr lang="ru-RU" sz="1200" dirty="0" err="1">
              <a:solidFill>
                <a:srgbClr val="002060"/>
              </a:solidFill>
              <a:effectLst/>
              <a:latin typeface="Arial" panose="020B0604020202020204" pitchFamily="34" charset="0"/>
              <a:ea typeface="+mn-ea"/>
              <a:cs typeface="Arial" panose="020B0604020202020204" pitchFamily="34" charset="0"/>
            </a:rPr>
            <a:t>Thiamethoxam</a:t>
          </a:r>
          <a:endParaRPr lang="ru-RU" sz="1200" dirty="0">
            <a:solidFill>
              <a:srgbClr val="002060"/>
            </a:solidFill>
            <a:effectLst/>
            <a:latin typeface="Arial" panose="020B0604020202020204" pitchFamily="34" charset="0"/>
            <a:ea typeface="+mn-ea"/>
            <a:cs typeface="Arial" panose="020B0604020202020204" pitchFamily="34" charset="0"/>
          </a:endParaRPr>
        </a:p>
        <a:p xmlns:a="http://schemas.openxmlformats.org/drawingml/2006/main">
          <a:pPr algn="r">
            <a:lnSpc>
              <a:spcPct val="100000"/>
            </a:lnSpc>
            <a:spcBef>
              <a:spcPts val="600"/>
            </a:spcBef>
          </a:pPr>
          <a:r>
            <a:rPr lang="ru-RU" sz="1200" b="1" i="1" dirty="0">
              <a:solidFill>
                <a:srgbClr val="002060"/>
              </a:solidFill>
              <a:effectLst/>
              <a:latin typeface="Arial" panose="020B0604020202020204" pitchFamily="34" charset="0"/>
              <a:cs typeface="Arial" panose="020B0604020202020204" pitchFamily="34" charset="0"/>
            </a:rPr>
            <a:t>Дикват </a:t>
          </a:r>
          <a:r>
            <a:rPr lang="ru-RU" sz="1200" b="1" i="1" dirty="0" err="1">
              <a:solidFill>
                <a:srgbClr val="002060"/>
              </a:solidFill>
              <a:effectLst/>
              <a:latin typeface="Arial" panose="020B0604020202020204" pitchFamily="34" charset="0"/>
              <a:cs typeface="Arial" panose="020B0604020202020204" pitchFamily="34" charset="0"/>
            </a:rPr>
            <a:t>дибромид</a:t>
          </a:r>
          <a:r>
            <a:rPr lang="ru-RU" sz="1200" b="1" i="1" dirty="0">
              <a:solidFill>
                <a:srgbClr val="002060"/>
              </a:solidFill>
              <a:effectLst/>
              <a:latin typeface="Arial" panose="020B0604020202020204" pitchFamily="34" charset="0"/>
              <a:cs typeface="Arial" panose="020B0604020202020204" pitchFamily="34" charset="0"/>
            </a:rPr>
            <a:t> / </a:t>
          </a:r>
          <a:r>
            <a:rPr lang="ru-RU" sz="1200" b="1" i="1" dirty="0" err="1">
              <a:solidFill>
                <a:srgbClr val="002060"/>
              </a:solidFill>
              <a:effectLst/>
              <a:latin typeface="Arial" panose="020B0604020202020204" pitchFamily="34" charset="0"/>
              <a:cs typeface="Arial" panose="020B0604020202020204" pitchFamily="34" charset="0"/>
            </a:rPr>
            <a:t>Diquat</a:t>
          </a:r>
          <a:r>
            <a:rPr lang="ru-RU" sz="1200" b="1" i="1" dirty="0">
              <a:solidFill>
                <a:srgbClr val="002060"/>
              </a:solidFill>
              <a:effectLst/>
              <a:latin typeface="Arial" panose="020B0604020202020204" pitchFamily="34" charset="0"/>
              <a:cs typeface="Arial" panose="020B0604020202020204" pitchFamily="34" charset="0"/>
            </a:rPr>
            <a:t> </a:t>
          </a:r>
          <a:r>
            <a:rPr lang="ru-RU" sz="1200" b="1" i="1" dirty="0" err="1">
              <a:solidFill>
                <a:srgbClr val="002060"/>
              </a:solidFill>
              <a:effectLst/>
              <a:latin typeface="Arial" panose="020B0604020202020204" pitchFamily="34" charset="0"/>
              <a:cs typeface="Arial" panose="020B0604020202020204" pitchFamily="34" charset="0"/>
            </a:rPr>
            <a:t>dibromide</a:t>
          </a:r>
          <a:endParaRPr lang="ru-RU" sz="1200" b="1" i="1" dirty="0">
            <a:solidFill>
              <a:srgbClr val="002060"/>
            </a:solidFill>
            <a:latin typeface="Arial" panose="020B0604020202020204" pitchFamily="34" charset="0"/>
            <a:cs typeface="Arial" panose="020B0604020202020204" pitchFamily="34" charset="0"/>
          </a:endParaRPr>
        </a:p>
        <a:p xmlns:a="http://schemas.openxmlformats.org/drawingml/2006/main">
          <a:pPr algn="r">
            <a:lnSpc>
              <a:spcPct val="100000"/>
            </a:lnSpc>
            <a:spcBef>
              <a:spcPts val="600"/>
            </a:spcBef>
          </a:pPr>
          <a:r>
            <a:rPr lang="ru-RU" sz="1200" dirty="0">
              <a:solidFill>
                <a:srgbClr val="002060"/>
              </a:solidFill>
              <a:effectLst/>
              <a:latin typeface="Arial" panose="020B0604020202020204" pitchFamily="34" charset="0"/>
              <a:ea typeface="+mn-ea"/>
              <a:cs typeface="Arial" panose="020B0604020202020204" pitchFamily="34" charset="0"/>
            </a:rPr>
            <a:t>Креозот и его соединения /</a:t>
          </a:r>
          <a:br>
            <a:rPr lang="ru-RU" sz="1200" dirty="0">
              <a:solidFill>
                <a:srgbClr val="002060"/>
              </a:solidFill>
              <a:effectLst/>
              <a:latin typeface="Arial" panose="020B0604020202020204" pitchFamily="34" charset="0"/>
              <a:ea typeface="+mn-ea"/>
              <a:cs typeface="Arial" panose="020B0604020202020204" pitchFamily="34" charset="0"/>
            </a:rPr>
          </a:br>
          <a:r>
            <a:rPr lang="ru-RU" sz="1200" dirty="0">
              <a:solidFill>
                <a:srgbClr val="002060"/>
              </a:solidFill>
              <a:effectLst/>
              <a:latin typeface="Arial" panose="020B0604020202020204" pitchFamily="34" charset="0"/>
              <a:ea typeface="+mn-ea"/>
              <a:cs typeface="Arial" panose="020B0604020202020204" pitchFamily="34" charset="0"/>
            </a:rPr>
            <a:t> </a:t>
          </a:r>
          <a:r>
            <a:rPr lang="ru-RU" sz="1200" dirty="0" err="1">
              <a:solidFill>
                <a:srgbClr val="002060"/>
              </a:solidFill>
              <a:effectLst/>
              <a:latin typeface="Arial" panose="020B0604020202020204" pitchFamily="34" charset="0"/>
              <a:ea typeface="+mn-ea"/>
              <a:cs typeface="Arial" panose="020B0604020202020204" pitchFamily="34" charset="0"/>
            </a:rPr>
            <a:t>Creosote</a:t>
          </a:r>
          <a:r>
            <a:rPr lang="ru-RU" sz="1200" dirty="0">
              <a:solidFill>
                <a:srgbClr val="002060"/>
              </a:solidFill>
              <a:effectLst/>
              <a:latin typeface="Arial" panose="020B0604020202020204" pitchFamily="34" charset="0"/>
              <a:ea typeface="+mn-ea"/>
              <a:cs typeface="Arial" panose="020B0604020202020204" pitchFamily="34" charset="0"/>
            </a:rPr>
            <a:t> </a:t>
          </a:r>
          <a:r>
            <a:rPr lang="ru-RU" sz="1200" dirty="0" err="1">
              <a:solidFill>
                <a:srgbClr val="002060"/>
              </a:solidFill>
              <a:effectLst/>
              <a:latin typeface="Arial" panose="020B0604020202020204" pitchFamily="34" charset="0"/>
              <a:ea typeface="+mn-ea"/>
              <a:cs typeface="Arial" panose="020B0604020202020204" pitchFamily="34" charset="0"/>
            </a:rPr>
            <a:t>and</a:t>
          </a:r>
          <a:r>
            <a:rPr lang="ru-RU" sz="1200" dirty="0">
              <a:solidFill>
                <a:srgbClr val="002060"/>
              </a:solidFill>
              <a:effectLst/>
              <a:latin typeface="Arial" panose="020B0604020202020204" pitchFamily="34" charset="0"/>
              <a:ea typeface="+mn-ea"/>
              <a:cs typeface="Arial" panose="020B0604020202020204" pitchFamily="34" charset="0"/>
            </a:rPr>
            <a:t> </a:t>
          </a:r>
          <a:r>
            <a:rPr lang="ru-RU" sz="1200" dirty="0" err="1">
              <a:solidFill>
                <a:srgbClr val="002060"/>
              </a:solidFill>
              <a:effectLst/>
              <a:latin typeface="Arial" panose="020B0604020202020204" pitchFamily="34" charset="0"/>
              <a:ea typeface="+mn-ea"/>
              <a:cs typeface="Arial" panose="020B0604020202020204" pitchFamily="34" charset="0"/>
            </a:rPr>
            <a:t>its</a:t>
          </a:r>
          <a:r>
            <a:rPr lang="ru-RU" sz="1200" dirty="0">
              <a:solidFill>
                <a:srgbClr val="002060"/>
              </a:solidFill>
              <a:effectLst/>
              <a:latin typeface="Arial" panose="020B0604020202020204" pitchFamily="34" charset="0"/>
              <a:ea typeface="+mn-ea"/>
              <a:cs typeface="Arial" panose="020B0604020202020204" pitchFamily="34" charset="0"/>
            </a:rPr>
            <a:t> </a:t>
          </a:r>
          <a:r>
            <a:rPr lang="ru-RU" sz="1200" dirty="0" err="1">
              <a:solidFill>
                <a:srgbClr val="002060"/>
              </a:solidFill>
              <a:effectLst/>
              <a:latin typeface="Arial" panose="020B0604020202020204" pitchFamily="34" charset="0"/>
              <a:ea typeface="+mn-ea"/>
              <a:cs typeface="Arial" panose="020B0604020202020204" pitchFamily="34" charset="0"/>
            </a:rPr>
            <a:t>compounds</a:t>
          </a:r>
          <a:endParaRPr lang="ru-RU" sz="1200" dirty="0">
            <a:solidFill>
              <a:srgbClr val="002060"/>
            </a:solidFill>
            <a:effectLst/>
            <a:latin typeface="Arial" panose="020B0604020202020204" pitchFamily="34" charset="0"/>
            <a:ea typeface="+mn-ea"/>
            <a:cs typeface="Arial" panose="020B0604020202020204" pitchFamily="34" charset="0"/>
          </a:endParaRPr>
        </a:p>
        <a:p xmlns:a="http://schemas.openxmlformats.org/drawingml/2006/main">
          <a:endParaRPr lang="ru-RU" sz="1200" dirty="0">
            <a:solidFill>
              <a:srgbClr val="002060"/>
            </a:solidFill>
            <a:latin typeface="Arial" panose="020B0604020202020204" pitchFamily="34" charset="0"/>
            <a:cs typeface="Arial" panose="020B0604020202020204"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2C94D50B-6405-483C-B228-B885FB7DB21D}" type="datetimeFigureOut">
              <a:rPr lang="ru-RU" smtClean="0"/>
              <a:t>06.02.2022</a:t>
            </a:fld>
            <a:endParaRPr lang="ru-RU"/>
          </a:p>
        </p:txBody>
      </p:sp>
      <p:sp>
        <p:nvSpPr>
          <p:cNvPr id="4" name="Образ слайда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450" y="4778375"/>
            <a:ext cx="5438775" cy="3910013"/>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31338"/>
            <a:ext cx="2946400" cy="49847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49688" y="9431338"/>
            <a:ext cx="2946400" cy="498475"/>
          </a:xfrm>
          <a:prstGeom prst="rect">
            <a:avLst/>
          </a:prstGeom>
        </p:spPr>
        <p:txBody>
          <a:bodyPr vert="horz" lIns="91440" tIns="45720" rIns="91440" bIns="45720" rtlCol="0" anchor="b"/>
          <a:lstStyle>
            <a:lvl1pPr algn="r">
              <a:defRPr sz="1200"/>
            </a:lvl1pPr>
          </a:lstStyle>
          <a:p>
            <a:fld id="{BAD42F58-0DDA-4518-B31B-BEE7F5BD4AFC}" type="slidenum">
              <a:rPr lang="ru-RU" smtClean="0"/>
              <a:t>‹#›</a:t>
            </a:fld>
            <a:endParaRPr lang="ru-RU"/>
          </a:p>
        </p:txBody>
      </p:sp>
    </p:spTree>
    <p:extLst>
      <p:ext uri="{BB962C8B-B14F-4D97-AF65-F5344CB8AC3E}">
        <p14:creationId xmlns:p14="http://schemas.microsoft.com/office/powerpoint/2010/main" val="1168877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BAD42F58-0DDA-4518-B31B-BEE7F5BD4AFC}" type="slidenum">
              <a:rPr lang="ru-RU" smtClean="0"/>
              <a:t>6</a:t>
            </a:fld>
            <a:endParaRPr lang="ru-RU"/>
          </a:p>
        </p:txBody>
      </p:sp>
    </p:spTree>
    <p:extLst>
      <p:ext uri="{BB962C8B-B14F-4D97-AF65-F5344CB8AC3E}">
        <p14:creationId xmlns:p14="http://schemas.microsoft.com/office/powerpoint/2010/main" val="2948407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996180-7386-468E-B9AD-254EA38AFF92}"/>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2156ACCA-F9D3-429D-932D-157FA73147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3FD221D8-17B0-489A-9EC7-044972309A69}"/>
              </a:ext>
            </a:extLst>
          </p:cNvPr>
          <p:cNvSpPr>
            <a:spLocks noGrp="1"/>
          </p:cNvSpPr>
          <p:nvPr>
            <p:ph type="dt" sz="half" idx="10"/>
          </p:nvPr>
        </p:nvSpPr>
        <p:spPr/>
        <p:txBody>
          <a:bodyPr/>
          <a:lstStyle/>
          <a:p>
            <a:fld id="{D3489DA0-D468-41C4-B085-9CAECADDAC1F}" type="datetimeFigureOut">
              <a:rPr lang="ru-RU" smtClean="0"/>
              <a:t>06.02.2022</a:t>
            </a:fld>
            <a:endParaRPr lang="ru-RU"/>
          </a:p>
        </p:txBody>
      </p:sp>
      <p:sp>
        <p:nvSpPr>
          <p:cNvPr id="5" name="Нижний колонтитул 4">
            <a:extLst>
              <a:ext uri="{FF2B5EF4-FFF2-40B4-BE49-F238E27FC236}">
                <a16:creationId xmlns:a16="http://schemas.microsoft.com/office/drawing/2014/main" id="{CC97A92D-9F45-4D67-9F41-E78B97606BB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3BA841A-7823-485D-9598-AF28D41D39AA}"/>
              </a:ext>
            </a:extLst>
          </p:cNvPr>
          <p:cNvSpPr>
            <a:spLocks noGrp="1"/>
          </p:cNvSpPr>
          <p:nvPr>
            <p:ph type="sldNum" sz="quarter" idx="12"/>
          </p:nvPr>
        </p:nvSpPr>
        <p:spPr/>
        <p:txBody>
          <a:bodyPr/>
          <a:lstStyle/>
          <a:p>
            <a:fld id="{A8DFD943-344A-4B09-AD83-48F48B8B470B}" type="slidenum">
              <a:rPr lang="ru-RU" smtClean="0"/>
              <a:t>‹#›</a:t>
            </a:fld>
            <a:endParaRPr lang="ru-RU"/>
          </a:p>
        </p:txBody>
      </p:sp>
    </p:spTree>
    <p:extLst>
      <p:ext uri="{BB962C8B-B14F-4D97-AF65-F5344CB8AC3E}">
        <p14:creationId xmlns:p14="http://schemas.microsoft.com/office/powerpoint/2010/main" val="2963322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F6E5F22-69FC-4E70-A498-E307DF198D5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00FDCA5-A21C-4606-B27A-B1B04EA68E0E}"/>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3C41393-5DE3-4A80-8C23-A7EA58E7655A}"/>
              </a:ext>
            </a:extLst>
          </p:cNvPr>
          <p:cNvSpPr>
            <a:spLocks noGrp="1"/>
          </p:cNvSpPr>
          <p:nvPr>
            <p:ph type="dt" sz="half" idx="10"/>
          </p:nvPr>
        </p:nvSpPr>
        <p:spPr/>
        <p:txBody>
          <a:bodyPr/>
          <a:lstStyle/>
          <a:p>
            <a:fld id="{D3489DA0-D468-41C4-B085-9CAECADDAC1F}" type="datetimeFigureOut">
              <a:rPr lang="ru-RU" smtClean="0"/>
              <a:t>06.02.2022</a:t>
            </a:fld>
            <a:endParaRPr lang="ru-RU"/>
          </a:p>
        </p:txBody>
      </p:sp>
      <p:sp>
        <p:nvSpPr>
          <p:cNvPr id="5" name="Нижний колонтитул 4">
            <a:extLst>
              <a:ext uri="{FF2B5EF4-FFF2-40B4-BE49-F238E27FC236}">
                <a16:creationId xmlns:a16="http://schemas.microsoft.com/office/drawing/2014/main" id="{680BE4E2-B2EE-4E27-AEE0-D48664B7562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CAD5960-DFDA-4472-A71D-2BECCEF57B9A}"/>
              </a:ext>
            </a:extLst>
          </p:cNvPr>
          <p:cNvSpPr>
            <a:spLocks noGrp="1"/>
          </p:cNvSpPr>
          <p:nvPr>
            <p:ph type="sldNum" sz="quarter" idx="12"/>
          </p:nvPr>
        </p:nvSpPr>
        <p:spPr/>
        <p:txBody>
          <a:bodyPr/>
          <a:lstStyle/>
          <a:p>
            <a:fld id="{A8DFD943-344A-4B09-AD83-48F48B8B470B}" type="slidenum">
              <a:rPr lang="ru-RU" smtClean="0"/>
              <a:t>‹#›</a:t>
            </a:fld>
            <a:endParaRPr lang="ru-RU"/>
          </a:p>
        </p:txBody>
      </p:sp>
    </p:spTree>
    <p:extLst>
      <p:ext uri="{BB962C8B-B14F-4D97-AF65-F5344CB8AC3E}">
        <p14:creationId xmlns:p14="http://schemas.microsoft.com/office/powerpoint/2010/main" val="790805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DB41AA-C573-43C4-BBF5-D25299443AEA}"/>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1F9147A3-D748-4BD0-B412-A5B14E6F48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7AC5C261-D466-4706-9C48-FB3B60A49345}"/>
              </a:ext>
            </a:extLst>
          </p:cNvPr>
          <p:cNvSpPr>
            <a:spLocks noGrp="1"/>
          </p:cNvSpPr>
          <p:nvPr>
            <p:ph type="dt" sz="half" idx="10"/>
          </p:nvPr>
        </p:nvSpPr>
        <p:spPr/>
        <p:txBody>
          <a:bodyPr/>
          <a:lstStyle/>
          <a:p>
            <a:fld id="{D3489DA0-D468-41C4-B085-9CAECADDAC1F}" type="datetimeFigureOut">
              <a:rPr lang="ru-RU" smtClean="0"/>
              <a:t>06.02.2022</a:t>
            </a:fld>
            <a:endParaRPr lang="ru-RU"/>
          </a:p>
        </p:txBody>
      </p:sp>
      <p:sp>
        <p:nvSpPr>
          <p:cNvPr id="5" name="Нижний колонтитул 4">
            <a:extLst>
              <a:ext uri="{FF2B5EF4-FFF2-40B4-BE49-F238E27FC236}">
                <a16:creationId xmlns:a16="http://schemas.microsoft.com/office/drawing/2014/main" id="{1C432614-D582-4570-8416-EB036CA33DE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D624CA6-B93E-4A2E-B389-0ABFC6E2388B}"/>
              </a:ext>
            </a:extLst>
          </p:cNvPr>
          <p:cNvSpPr>
            <a:spLocks noGrp="1"/>
          </p:cNvSpPr>
          <p:nvPr>
            <p:ph type="sldNum" sz="quarter" idx="12"/>
          </p:nvPr>
        </p:nvSpPr>
        <p:spPr/>
        <p:txBody>
          <a:bodyPr/>
          <a:lstStyle/>
          <a:p>
            <a:fld id="{A8DFD943-344A-4B09-AD83-48F48B8B470B}" type="slidenum">
              <a:rPr lang="ru-RU" smtClean="0"/>
              <a:t>‹#›</a:t>
            </a:fld>
            <a:endParaRPr lang="ru-RU"/>
          </a:p>
        </p:txBody>
      </p:sp>
    </p:spTree>
    <p:extLst>
      <p:ext uri="{BB962C8B-B14F-4D97-AF65-F5344CB8AC3E}">
        <p14:creationId xmlns:p14="http://schemas.microsoft.com/office/powerpoint/2010/main" val="640883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904E2F-1491-4BE1-92F9-BF332D2E92C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DDEB988-D484-4369-BF3F-7A9E5DC2062F}"/>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1A7C25A5-2E76-4725-8BAC-F4AF3213E694}"/>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6BD27187-5AAE-4CD3-971D-95E8D4A6774F}"/>
              </a:ext>
            </a:extLst>
          </p:cNvPr>
          <p:cNvSpPr>
            <a:spLocks noGrp="1"/>
          </p:cNvSpPr>
          <p:nvPr>
            <p:ph type="dt" sz="half" idx="10"/>
          </p:nvPr>
        </p:nvSpPr>
        <p:spPr/>
        <p:txBody>
          <a:bodyPr/>
          <a:lstStyle/>
          <a:p>
            <a:fld id="{D3489DA0-D468-41C4-B085-9CAECADDAC1F}" type="datetimeFigureOut">
              <a:rPr lang="ru-RU" smtClean="0"/>
              <a:t>06.02.2022</a:t>
            </a:fld>
            <a:endParaRPr lang="ru-RU"/>
          </a:p>
        </p:txBody>
      </p:sp>
      <p:sp>
        <p:nvSpPr>
          <p:cNvPr id="6" name="Нижний колонтитул 5">
            <a:extLst>
              <a:ext uri="{FF2B5EF4-FFF2-40B4-BE49-F238E27FC236}">
                <a16:creationId xmlns:a16="http://schemas.microsoft.com/office/drawing/2014/main" id="{D0402E72-4438-4181-A6CE-1B282B4723C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E54667D-273D-4349-B5D6-26317A9DCC8B}"/>
              </a:ext>
            </a:extLst>
          </p:cNvPr>
          <p:cNvSpPr>
            <a:spLocks noGrp="1"/>
          </p:cNvSpPr>
          <p:nvPr>
            <p:ph type="sldNum" sz="quarter" idx="12"/>
          </p:nvPr>
        </p:nvSpPr>
        <p:spPr/>
        <p:txBody>
          <a:bodyPr/>
          <a:lstStyle/>
          <a:p>
            <a:fld id="{A8DFD943-344A-4B09-AD83-48F48B8B470B}" type="slidenum">
              <a:rPr lang="ru-RU" smtClean="0"/>
              <a:t>‹#›</a:t>
            </a:fld>
            <a:endParaRPr lang="ru-RU"/>
          </a:p>
        </p:txBody>
      </p:sp>
    </p:spTree>
    <p:extLst>
      <p:ext uri="{BB962C8B-B14F-4D97-AF65-F5344CB8AC3E}">
        <p14:creationId xmlns:p14="http://schemas.microsoft.com/office/powerpoint/2010/main" val="852468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9079590-15F8-43E1-97CC-ABA1DBCF7224}"/>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D4B045A8-4547-4B57-AD1F-A18B67DD2F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18E56192-AD2C-43C3-9429-4519D85CE0BE}"/>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B36D1861-9FDC-444C-AA07-EB491FC382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476AA10A-B478-497A-8ED4-666EAF8C992E}"/>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070294BF-4028-4D99-A1F8-0449537B77D2}"/>
              </a:ext>
            </a:extLst>
          </p:cNvPr>
          <p:cNvSpPr>
            <a:spLocks noGrp="1"/>
          </p:cNvSpPr>
          <p:nvPr>
            <p:ph type="dt" sz="half" idx="10"/>
          </p:nvPr>
        </p:nvSpPr>
        <p:spPr/>
        <p:txBody>
          <a:bodyPr/>
          <a:lstStyle/>
          <a:p>
            <a:fld id="{D3489DA0-D468-41C4-B085-9CAECADDAC1F}" type="datetimeFigureOut">
              <a:rPr lang="ru-RU" smtClean="0"/>
              <a:t>06.02.2022</a:t>
            </a:fld>
            <a:endParaRPr lang="ru-RU"/>
          </a:p>
        </p:txBody>
      </p:sp>
      <p:sp>
        <p:nvSpPr>
          <p:cNvPr id="8" name="Нижний колонтитул 7">
            <a:extLst>
              <a:ext uri="{FF2B5EF4-FFF2-40B4-BE49-F238E27FC236}">
                <a16:creationId xmlns:a16="http://schemas.microsoft.com/office/drawing/2014/main" id="{ACD6BB97-2AA7-4422-AA9E-BCBE247793A7}"/>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C7797153-E5D1-4AD7-A488-41DD79B59C3E}"/>
              </a:ext>
            </a:extLst>
          </p:cNvPr>
          <p:cNvSpPr>
            <a:spLocks noGrp="1"/>
          </p:cNvSpPr>
          <p:nvPr>
            <p:ph type="sldNum" sz="quarter" idx="12"/>
          </p:nvPr>
        </p:nvSpPr>
        <p:spPr/>
        <p:txBody>
          <a:bodyPr/>
          <a:lstStyle/>
          <a:p>
            <a:fld id="{A8DFD943-344A-4B09-AD83-48F48B8B470B}" type="slidenum">
              <a:rPr lang="ru-RU" smtClean="0"/>
              <a:t>‹#›</a:t>
            </a:fld>
            <a:endParaRPr lang="ru-RU"/>
          </a:p>
        </p:txBody>
      </p:sp>
    </p:spTree>
    <p:extLst>
      <p:ext uri="{BB962C8B-B14F-4D97-AF65-F5344CB8AC3E}">
        <p14:creationId xmlns:p14="http://schemas.microsoft.com/office/powerpoint/2010/main" val="650296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9FE371-52F4-495B-A092-E03E56AA97B8}"/>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A09BADAA-963F-47AC-BFCD-532CFC075E39}"/>
              </a:ext>
            </a:extLst>
          </p:cNvPr>
          <p:cNvSpPr>
            <a:spLocks noGrp="1"/>
          </p:cNvSpPr>
          <p:nvPr>
            <p:ph type="dt" sz="half" idx="10"/>
          </p:nvPr>
        </p:nvSpPr>
        <p:spPr/>
        <p:txBody>
          <a:bodyPr/>
          <a:lstStyle/>
          <a:p>
            <a:fld id="{D3489DA0-D468-41C4-B085-9CAECADDAC1F}" type="datetimeFigureOut">
              <a:rPr lang="ru-RU" smtClean="0"/>
              <a:t>06.02.2022</a:t>
            </a:fld>
            <a:endParaRPr lang="ru-RU"/>
          </a:p>
        </p:txBody>
      </p:sp>
      <p:sp>
        <p:nvSpPr>
          <p:cNvPr id="4" name="Нижний колонтитул 3">
            <a:extLst>
              <a:ext uri="{FF2B5EF4-FFF2-40B4-BE49-F238E27FC236}">
                <a16:creationId xmlns:a16="http://schemas.microsoft.com/office/drawing/2014/main" id="{05AF55BA-F780-4BE6-A407-EA50796B08DF}"/>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94EBF9F6-4BDC-40F2-A0F0-D162CBB6DBAC}"/>
              </a:ext>
            </a:extLst>
          </p:cNvPr>
          <p:cNvSpPr>
            <a:spLocks noGrp="1"/>
          </p:cNvSpPr>
          <p:nvPr>
            <p:ph type="sldNum" sz="quarter" idx="12"/>
          </p:nvPr>
        </p:nvSpPr>
        <p:spPr/>
        <p:txBody>
          <a:bodyPr/>
          <a:lstStyle/>
          <a:p>
            <a:fld id="{A8DFD943-344A-4B09-AD83-48F48B8B470B}" type="slidenum">
              <a:rPr lang="ru-RU" smtClean="0"/>
              <a:t>‹#›</a:t>
            </a:fld>
            <a:endParaRPr lang="ru-RU"/>
          </a:p>
        </p:txBody>
      </p:sp>
    </p:spTree>
    <p:extLst>
      <p:ext uri="{BB962C8B-B14F-4D97-AF65-F5344CB8AC3E}">
        <p14:creationId xmlns:p14="http://schemas.microsoft.com/office/powerpoint/2010/main" val="1141128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71DC4E47-83F0-422D-B88C-84D8B141D0EE}"/>
              </a:ext>
            </a:extLst>
          </p:cNvPr>
          <p:cNvSpPr>
            <a:spLocks noGrp="1"/>
          </p:cNvSpPr>
          <p:nvPr>
            <p:ph type="dt" sz="half" idx="10"/>
          </p:nvPr>
        </p:nvSpPr>
        <p:spPr/>
        <p:txBody>
          <a:bodyPr/>
          <a:lstStyle/>
          <a:p>
            <a:fld id="{D3489DA0-D468-41C4-B085-9CAECADDAC1F}" type="datetimeFigureOut">
              <a:rPr lang="ru-RU" smtClean="0"/>
              <a:t>06.02.2022</a:t>
            </a:fld>
            <a:endParaRPr lang="ru-RU"/>
          </a:p>
        </p:txBody>
      </p:sp>
      <p:sp>
        <p:nvSpPr>
          <p:cNvPr id="3" name="Нижний колонтитул 2">
            <a:extLst>
              <a:ext uri="{FF2B5EF4-FFF2-40B4-BE49-F238E27FC236}">
                <a16:creationId xmlns:a16="http://schemas.microsoft.com/office/drawing/2014/main" id="{05B55F48-9BC7-4323-8FD8-992483B1DA3A}"/>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0830E019-CF54-4EF6-A34C-6BCBB1E85561}"/>
              </a:ext>
            </a:extLst>
          </p:cNvPr>
          <p:cNvSpPr>
            <a:spLocks noGrp="1"/>
          </p:cNvSpPr>
          <p:nvPr>
            <p:ph type="sldNum" sz="quarter" idx="12"/>
          </p:nvPr>
        </p:nvSpPr>
        <p:spPr/>
        <p:txBody>
          <a:bodyPr/>
          <a:lstStyle/>
          <a:p>
            <a:fld id="{A8DFD943-344A-4B09-AD83-48F48B8B470B}" type="slidenum">
              <a:rPr lang="ru-RU" smtClean="0"/>
              <a:t>‹#›</a:t>
            </a:fld>
            <a:endParaRPr lang="ru-RU"/>
          </a:p>
        </p:txBody>
      </p:sp>
    </p:spTree>
    <p:extLst>
      <p:ext uri="{BB962C8B-B14F-4D97-AF65-F5344CB8AC3E}">
        <p14:creationId xmlns:p14="http://schemas.microsoft.com/office/powerpoint/2010/main" val="2680222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4ABF58-EFF1-4455-A570-3B013C0DF083}"/>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3B674E32-E6ED-4B41-A99B-DD60590C4D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D08A9ABF-AD4B-4C3A-8BB3-B7F76560BC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95760FF-0CEA-4BAE-BB21-A49F03F080F4}"/>
              </a:ext>
            </a:extLst>
          </p:cNvPr>
          <p:cNvSpPr>
            <a:spLocks noGrp="1"/>
          </p:cNvSpPr>
          <p:nvPr>
            <p:ph type="dt" sz="half" idx="10"/>
          </p:nvPr>
        </p:nvSpPr>
        <p:spPr/>
        <p:txBody>
          <a:bodyPr/>
          <a:lstStyle/>
          <a:p>
            <a:fld id="{D3489DA0-D468-41C4-B085-9CAECADDAC1F}" type="datetimeFigureOut">
              <a:rPr lang="ru-RU" smtClean="0"/>
              <a:t>06.02.2022</a:t>
            </a:fld>
            <a:endParaRPr lang="ru-RU"/>
          </a:p>
        </p:txBody>
      </p:sp>
      <p:sp>
        <p:nvSpPr>
          <p:cNvPr id="6" name="Нижний колонтитул 5">
            <a:extLst>
              <a:ext uri="{FF2B5EF4-FFF2-40B4-BE49-F238E27FC236}">
                <a16:creationId xmlns:a16="http://schemas.microsoft.com/office/drawing/2014/main" id="{B541FAA1-17E7-462A-8C1D-1AA4E4D249D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FF7EEC9-520B-489E-B57A-B5660C759C3B}"/>
              </a:ext>
            </a:extLst>
          </p:cNvPr>
          <p:cNvSpPr>
            <a:spLocks noGrp="1"/>
          </p:cNvSpPr>
          <p:nvPr>
            <p:ph type="sldNum" sz="quarter" idx="12"/>
          </p:nvPr>
        </p:nvSpPr>
        <p:spPr/>
        <p:txBody>
          <a:bodyPr/>
          <a:lstStyle/>
          <a:p>
            <a:fld id="{A8DFD943-344A-4B09-AD83-48F48B8B470B}" type="slidenum">
              <a:rPr lang="ru-RU" smtClean="0"/>
              <a:t>‹#›</a:t>
            </a:fld>
            <a:endParaRPr lang="ru-RU"/>
          </a:p>
        </p:txBody>
      </p:sp>
    </p:spTree>
    <p:extLst>
      <p:ext uri="{BB962C8B-B14F-4D97-AF65-F5344CB8AC3E}">
        <p14:creationId xmlns:p14="http://schemas.microsoft.com/office/powerpoint/2010/main" val="631040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F01393C-82BB-430C-95AD-8571B202CA9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03BC8B51-5226-4EA0-AEF5-0EA8415D02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41765CC-BDDA-4CCC-985E-6EC35AA7CA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6325C69-497E-484C-8D1E-3EF2A95F08D3}"/>
              </a:ext>
            </a:extLst>
          </p:cNvPr>
          <p:cNvSpPr>
            <a:spLocks noGrp="1"/>
          </p:cNvSpPr>
          <p:nvPr>
            <p:ph type="dt" sz="half" idx="10"/>
          </p:nvPr>
        </p:nvSpPr>
        <p:spPr/>
        <p:txBody>
          <a:bodyPr/>
          <a:lstStyle/>
          <a:p>
            <a:fld id="{D3489DA0-D468-41C4-B085-9CAECADDAC1F}" type="datetimeFigureOut">
              <a:rPr lang="ru-RU" smtClean="0"/>
              <a:t>06.02.2022</a:t>
            </a:fld>
            <a:endParaRPr lang="ru-RU"/>
          </a:p>
        </p:txBody>
      </p:sp>
      <p:sp>
        <p:nvSpPr>
          <p:cNvPr id="6" name="Нижний колонтитул 5">
            <a:extLst>
              <a:ext uri="{FF2B5EF4-FFF2-40B4-BE49-F238E27FC236}">
                <a16:creationId xmlns:a16="http://schemas.microsoft.com/office/drawing/2014/main" id="{5F71EFE8-BC8F-4B85-9F7F-FF799758D91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3ACA58A-8494-42B3-B5E9-5FF146FBC886}"/>
              </a:ext>
            </a:extLst>
          </p:cNvPr>
          <p:cNvSpPr>
            <a:spLocks noGrp="1"/>
          </p:cNvSpPr>
          <p:nvPr>
            <p:ph type="sldNum" sz="quarter" idx="12"/>
          </p:nvPr>
        </p:nvSpPr>
        <p:spPr/>
        <p:txBody>
          <a:bodyPr/>
          <a:lstStyle/>
          <a:p>
            <a:fld id="{A8DFD943-344A-4B09-AD83-48F48B8B470B}" type="slidenum">
              <a:rPr lang="ru-RU" smtClean="0"/>
              <a:t>‹#›</a:t>
            </a:fld>
            <a:endParaRPr lang="ru-RU"/>
          </a:p>
        </p:txBody>
      </p:sp>
    </p:spTree>
    <p:extLst>
      <p:ext uri="{BB962C8B-B14F-4D97-AF65-F5344CB8AC3E}">
        <p14:creationId xmlns:p14="http://schemas.microsoft.com/office/powerpoint/2010/main" val="2131750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E5C2CA-158F-4651-9347-C5C73D391DA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F33CFFCA-8159-444A-912D-3200509DE7CC}"/>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9278E95-2DC2-47F3-88AB-79CD4036C2DE}"/>
              </a:ext>
            </a:extLst>
          </p:cNvPr>
          <p:cNvSpPr>
            <a:spLocks noGrp="1"/>
          </p:cNvSpPr>
          <p:nvPr>
            <p:ph type="dt" sz="half" idx="10"/>
          </p:nvPr>
        </p:nvSpPr>
        <p:spPr/>
        <p:txBody>
          <a:bodyPr/>
          <a:lstStyle/>
          <a:p>
            <a:fld id="{D3489DA0-D468-41C4-B085-9CAECADDAC1F}" type="datetimeFigureOut">
              <a:rPr lang="ru-RU" smtClean="0"/>
              <a:t>06.02.2022</a:t>
            </a:fld>
            <a:endParaRPr lang="ru-RU"/>
          </a:p>
        </p:txBody>
      </p:sp>
      <p:sp>
        <p:nvSpPr>
          <p:cNvPr id="5" name="Нижний колонтитул 4">
            <a:extLst>
              <a:ext uri="{FF2B5EF4-FFF2-40B4-BE49-F238E27FC236}">
                <a16:creationId xmlns:a16="http://schemas.microsoft.com/office/drawing/2014/main" id="{18906920-8C15-4538-A4FE-2122DC88A7C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2C2F8A5-A1E2-4353-9CEB-761F19308134}"/>
              </a:ext>
            </a:extLst>
          </p:cNvPr>
          <p:cNvSpPr>
            <a:spLocks noGrp="1"/>
          </p:cNvSpPr>
          <p:nvPr>
            <p:ph type="sldNum" sz="quarter" idx="12"/>
          </p:nvPr>
        </p:nvSpPr>
        <p:spPr/>
        <p:txBody>
          <a:bodyPr/>
          <a:lstStyle/>
          <a:p>
            <a:fld id="{A8DFD943-344A-4B09-AD83-48F48B8B470B}" type="slidenum">
              <a:rPr lang="ru-RU" smtClean="0"/>
              <a:t>‹#›</a:t>
            </a:fld>
            <a:endParaRPr lang="ru-RU"/>
          </a:p>
        </p:txBody>
      </p:sp>
    </p:spTree>
    <p:extLst>
      <p:ext uri="{BB962C8B-B14F-4D97-AF65-F5344CB8AC3E}">
        <p14:creationId xmlns:p14="http://schemas.microsoft.com/office/powerpoint/2010/main" val="163865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5798E742-A16D-4B35-99C4-7AA5AB35BBE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E96D9020-4B47-4879-B89F-73D12BDDB4C5}"/>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CB363F5-E3FF-4C93-8C7C-D32F94D3EC38}"/>
              </a:ext>
            </a:extLst>
          </p:cNvPr>
          <p:cNvSpPr>
            <a:spLocks noGrp="1"/>
          </p:cNvSpPr>
          <p:nvPr>
            <p:ph type="dt" sz="half" idx="10"/>
          </p:nvPr>
        </p:nvSpPr>
        <p:spPr/>
        <p:txBody>
          <a:bodyPr/>
          <a:lstStyle/>
          <a:p>
            <a:fld id="{D3489DA0-D468-41C4-B085-9CAECADDAC1F}" type="datetimeFigureOut">
              <a:rPr lang="ru-RU" smtClean="0"/>
              <a:t>06.02.2022</a:t>
            </a:fld>
            <a:endParaRPr lang="ru-RU"/>
          </a:p>
        </p:txBody>
      </p:sp>
      <p:sp>
        <p:nvSpPr>
          <p:cNvPr id="5" name="Нижний колонтитул 4">
            <a:extLst>
              <a:ext uri="{FF2B5EF4-FFF2-40B4-BE49-F238E27FC236}">
                <a16:creationId xmlns:a16="http://schemas.microsoft.com/office/drawing/2014/main" id="{C77FDE9A-6437-4EC1-9790-920C97CE2ED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809A4B0-F44E-42BB-A6ED-3B1AF4FB670E}"/>
              </a:ext>
            </a:extLst>
          </p:cNvPr>
          <p:cNvSpPr>
            <a:spLocks noGrp="1"/>
          </p:cNvSpPr>
          <p:nvPr>
            <p:ph type="sldNum" sz="quarter" idx="12"/>
          </p:nvPr>
        </p:nvSpPr>
        <p:spPr/>
        <p:txBody>
          <a:bodyPr/>
          <a:lstStyle/>
          <a:p>
            <a:fld id="{A8DFD943-344A-4B09-AD83-48F48B8B470B}" type="slidenum">
              <a:rPr lang="ru-RU" smtClean="0"/>
              <a:t>‹#›</a:t>
            </a:fld>
            <a:endParaRPr lang="ru-RU"/>
          </a:p>
        </p:txBody>
      </p:sp>
    </p:spTree>
    <p:extLst>
      <p:ext uri="{BB962C8B-B14F-4D97-AF65-F5344CB8AC3E}">
        <p14:creationId xmlns:p14="http://schemas.microsoft.com/office/powerpoint/2010/main" val="457196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E149D81-7559-4C7F-A64A-A5E64E3550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6F14AF69-461B-477C-B888-F061930546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B39AFBA-402B-4822-80A2-AA0B84B538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489DA0-D468-41C4-B085-9CAECADDAC1F}" type="datetimeFigureOut">
              <a:rPr lang="ru-RU" smtClean="0"/>
              <a:t>06.02.2022</a:t>
            </a:fld>
            <a:endParaRPr lang="ru-RU"/>
          </a:p>
        </p:txBody>
      </p:sp>
      <p:sp>
        <p:nvSpPr>
          <p:cNvPr id="5" name="Нижний колонтитул 4">
            <a:extLst>
              <a:ext uri="{FF2B5EF4-FFF2-40B4-BE49-F238E27FC236}">
                <a16:creationId xmlns:a16="http://schemas.microsoft.com/office/drawing/2014/main" id="{332B2F23-184A-4089-89ED-3358E602DF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E8ED1A04-21E5-4CC8-A4BD-77174B5F66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DFD943-344A-4B09-AD83-48F48B8B470B}" type="slidenum">
              <a:rPr lang="ru-RU" smtClean="0"/>
              <a:t>‹#›</a:t>
            </a:fld>
            <a:endParaRPr lang="ru-RU"/>
          </a:p>
        </p:txBody>
      </p:sp>
    </p:spTree>
    <p:extLst>
      <p:ext uri="{BB962C8B-B14F-4D97-AF65-F5344CB8AC3E}">
        <p14:creationId xmlns:p14="http://schemas.microsoft.com/office/powerpoint/2010/main" val="98101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62EFC1-E898-44D2-8663-B99AD4EA9C03}"/>
              </a:ext>
            </a:extLst>
          </p:cNvPr>
          <p:cNvSpPr>
            <a:spLocks noGrp="1"/>
          </p:cNvSpPr>
          <p:nvPr>
            <p:ph type="title"/>
          </p:nvPr>
        </p:nvSpPr>
        <p:spPr/>
        <p:txBody>
          <a:bodyPr/>
          <a:lstStyle/>
          <a:p>
            <a:endParaRPr lang="ru-RU" dirty="0"/>
          </a:p>
        </p:txBody>
      </p:sp>
      <p:sp>
        <p:nvSpPr>
          <p:cNvPr id="3" name="Объект 2">
            <a:extLst>
              <a:ext uri="{FF2B5EF4-FFF2-40B4-BE49-F238E27FC236}">
                <a16:creationId xmlns:a16="http://schemas.microsoft.com/office/drawing/2014/main" id="{C4C7E452-DC82-4A01-B9AF-787B6350BEFF}"/>
              </a:ext>
            </a:extLst>
          </p:cNvPr>
          <p:cNvSpPr>
            <a:spLocks noGrp="1"/>
          </p:cNvSpPr>
          <p:nvPr>
            <p:ph idx="1"/>
          </p:nvPr>
        </p:nvSpPr>
        <p:spPr>
          <a:xfrm>
            <a:off x="351692" y="1891503"/>
            <a:ext cx="11521440" cy="4285459"/>
          </a:xfrm>
        </p:spPr>
        <p:txBody>
          <a:bodyPr>
            <a:normAutofit lnSpcReduction="10000"/>
          </a:bodyPr>
          <a:lstStyle/>
          <a:p>
            <a:pPr marL="0" indent="0">
              <a:buNone/>
            </a:pPr>
            <a:endParaRPr lang="ru-RU" dirty="0"/>
          </a:p>
          <a:p>
            <a:pPr marL="0" indent="0" algn="ctr">
              <a:buNone/>
            </a:pPr>
            <a:r>
              <a:rPr lang="ru-RU" sz="2000" b="1" dirty="0">
                <a:solidFill>
                  <a:srgbClr val="C00000"/>
                </a:solidFill>
                <a:latin typeface="Arial" panose="020B0604020202020204" pitchFamily="34" charset="0"/>
                <a:cs typeface="Arial" panose="020B0604020202020204" pitchFamily="34" charset="0"/>
              </a:rPr>
              <a:t>АНАЛИЗ ДЕЯТЕЛЬНОСТИ ПО  ОБЯЗАТЕЛЬНОЙ И ДОБРОВОЛЬНОЙ ПРОЦЕДУРЕ ПРЕДВАРИТЕЛЬНОГО ОБОСНОВАННОГО СОГЛАСИЯ В РАМКАХ РОТТЕРДАМСКОЙ КОНВЕНЦИИ О ПРОЦЕДУРЕ ПРЕДВАРИТЕЛЬНОГО ОБОСНОВАННОГО СОГЛАСИЯ В ОТНОШЕНИИ ОТДЕЛЬНЫХ ОПАСНЫХ ХИМИЧЕСКИХ ВЕЩЕСТВ И ПЕСТИЦИДОВ В МЕЖДУНАРОДНОЙ ТОРГОВЛЕ </a:t>
            </a:r>
          </a:p>
          <a:p>
            <a:pPr marL="0" indent="0" algn="ctr">
              <a:buNone/>
            </a:pPr>
            <a:r>
              <a:rPr lang="en-US" sz="2000" dirty="0">
                <a:solidFill>
                  <a:srgbClr val="C00000"/>
                </a:solidFill>
                <a:latin typeface="Arial" panose="020B0604020202020204" pitchFamily="34" charset="0"/>
                <a:cs typeface="Arial" panose="020B0604020202020204" pitchFamily="34" charset="0"/>
              </a:rPr>
              <a:t>ANALYSIS OF ACTIVITIES UNDER THE MANDATORY AND VOLUNTARY PRIOR INFORMED CONSENT PROCEDURE UNDER THE ROTTERDAM CONVENTION ON THE PRIOR INFORMED CONSENT PROCEDURE FOR CERTAIN HAZARDOUS CHEMICALS AND PESTICIDES IN INTERNATIONAL TRADE</a:t>
            </a:r>
            <a:endParaRPr lang="ru-RU" sz="2000" dirty="0">
              <a:solidFill>
                <a:srgbClr val="C00000"/>
              </a:solidFill>
              <a:latin typeface="Arial" panose="020B0604020202020204" pitchFamily="34" charset="0"/>
              <a:cs typeface="Arial" panose="020B0604020202020204" pitchFamily="34" charset="0"/>
            </a:endParaRPr>
          </a:p>
          <a:p>
            <a:pPr marL="0" indent="0" algn="ctr">
              <a:buNone/>
            </a:pPr>
            <a:r>
              <a:rPr lang="ru-RU" sz="2000" b="1" dirty="0">
                <a:solidFill>
                  <a:srgbClr val="002060"/>
                </a:solidFill>
                <a:latin typeface="Arial" panose="020B0604020202020204" pitchFamily="34" charset="0"/>
                <a:cs typeface="Arial" panose="020B0604020202020204" pitchFamily="34" charset="0"/>
              </a:rPr>
              <a:t>ХАМИДУЛИНА Х.Х.</a:t>
            </a:r>
          </a:p>
          <a:p>
            <a:pPr marL="0" indent="0" algn="ctr">
              <a:buNone/>
            </a:pPr>
            <a:r>
              <a:rPr lang="en-US" sz="2000" dirty="0">
                <a:solidFill>
                  <a:srgbClr val="002060"/>
                </a:solidFill>
                <a:latin typeface="Arial" panose="020B0604020202020204" pitchFamily="34" charset="0"/>
                <a:cs typeface="Arial" panose="020B0604020202020204" pitchFamily="34" charset="0"/>
              </a:rPr>
              <a:t>KHAMIDULINA KH.</a:t>
            </a:r>
            <a:endParaRPr lang="ru-RU" sz="2000" dirty="0">
              <a:solidFill>
                <a:srgbClr val="002060"/>
              </a:solidFill>
              <a:latin typeface="Arial" panose="020B0604020202020204" pitchFamily="34" charset="0"/>
              <a:cs typeface="Arial" panose="020B0604020202020204" pitchFamily="34" charset="0"/>
            </a:endParaRPr>
          </a:p>
          <a:p>
            <a:pPr marL="0" indent="0" algn="ctr">
              <a:buNone/>
            </a:pPr>
            <a:r>
              <a:rPr lang="ru-RU" sz="2000" dirty="0">
                <a:solidFill>
                  <a:srgbClr val="002060"/>
                </a:solidFill>
                <a:latin typeface="Arial" panose="020B0604020202020204" pitchFamily="34" charset="0"/>
                <a:cs typeface="Arial" panose="020B0604020202020204" pitchFamily="34" charset="0"/>
              </a:rPr>
              <a:t>2021</a:t>
            </a:r>
          </a:p>
        </p:txBody>
      </p:sp>
      <p:pic>
        <p:nvPicPr>
          <p:cNvPr id="4" name="Picture 4">
            <a:extLst>
              <a:ext uri="{FF2B5EF4-FFF2-40B4-BE49-F238E27FC236}">
                <a16:creationId xmlns:a16="http://schemas.microsoft.com/office/drawing/2014/main" id="{00E0378D-ECA6-475C-8BA0-DD4E178275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50824"/>
            <a:ext cx="10515600"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Рисунок 5">
            <a:extLst>
              <a:ext uri="{FF2B5EF4-FFF2-40B4-BE49-F238E27FC236}">
                <a16:creationId xmlns:a16="http://schemas.microsoft.com/office/drawing/2014/main" id="{7D0CA27C-EB95-48A7-A0A0-C2C01CCB1D78}"/>
              </a:ext>
            </a:extLst>
          </p:cNvPr>
          <p:cNvPicPr>
            <a:picLocks noChangeAspect="1"/>
          </p:cNvPicPr>
          <p:nvPr/>
        </p:nvPicPr>
        <p:blipFill>
          <a:blip r:embed="rId3"/>
          <a:stretch>
            <a:fillRect/>
          </a:stretch>
        </p:blipFill>
        <p:spPr>
          <a:xfrm>
            <a:off x="1256289" y="480167"/>
            <a:ext cx="1024217" cy="890093"/>
          </a:xfrm>
          <a:prstGeom prst="rect">
            <a:avLst/>
          </a:prstGeom>
        </p:spPr>
      </p:pic>
      <p:sp>
        <p:nvSpPr>
          <p:cNvPr id="10" name="TextBox 9">
            <a:extLst>
              <a:ext uri="{FF2B5EF4-FFF2-40B4-BE49-F238E27FC236}">
                <a16:creationId xmlns:a16="http://schemas.microsoft.com/office/drawing/2014/main" id="{907BE3E1-A495-41BD-966A-EDC788615469}"/>
              </a:ext>
            </a:extLst>
          </p:cNvPr>
          <p:cNvSpPr txBox="1"/>
          <p:nvPr/>
        </p:nvSpPr>
        <p:spPr>
          <a:xfrm>
            <a:off x="2698595" y="365125"/>
            <a:ext cx="6442616" cy="1323439"/>
          </a:xfrm>
          <a:prstGeom prst="rect">
            <a:avLst/>
          </a:prstGeom>
          <a:noFill/>
        </p:spPr>
        <p:txBody>
          <a:bodyPr wrap="square">
            <a:spAutoFit/>
          </a:bodyPr>
          <a:lstStyle/>
          <a:p>
            <a:pPr algn="ctr"/>
            <a:r>
              <a:rPr lang="ru-RU" sz="2000" b="1" dirty="0">
                <a:solidFill>
                  <a:schemeClr val="bg1"/>
                </a:solidFill>
                <a:latin typeface="Arial" panose="020B0604020202020204" pitchFamily="34" charset="0"/>
                <a:cs typeface="Arial" panose="020B0604020202020204" pitchFamily="34" charset="0"/>
              </a:rPr>
              <a:t>Российский регистр потенциально опасных химических и биологических веществ </a:t>
            </a:r>
          </a:p>
          <a:p>
            <a:pPr algn="ctr"/>
            <a:r>
              <a:rPr lang="ru-RU" sz="2000" b="1" dirty="0">
                <a:solidFill>
                  <a:schemeClr val="bg1"/>
                </a:solidFill>
                <a:latin typeface="Arial" panose="020B0604020202020204" pitchFamily="34" charset="0"/>
                <a:cs typeface="Arial" panose="020B0604020202020204" pitchFamily="34" charset="0"/>
              </a:rPr>
              <a:t>Филиал ФБУН «ФНЦГ им. Ф.Ф. Эрисмана» Роспотребнадзора</a:t>
            </a:r>
          </a:p>
        </p:txBody>
      </p:sp>
      <p:pic>
        <p:nvPicPr>
          <p:cNvPr id="11" name="Рисунок 1">
            <a:extLst>
              <a:ext uri="{FF2B5EF4-FFF2-40B4-BE49-F238E27FC236}">
                <a16:creationId xmlns:a16="http://schemas.microsoft.com/office/drawing/2014/main" id="{B2D71C6E-330A-4F73-A123-5D7B6BEDE1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32068" y="451642"/>
            <a:ext cx="1547813"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0761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14E6C4-8ECC-40C1-8EB5-9AF70BBF91D7}"/>
              </a:ext>
            </a:extLst>
          </p:cNvPr>
          <p:cNvSpPr>
            <a:spLocks noGrp="1"/>
          </p:cNvSpPr>
          <p:nvPr>
            <p:ph type="title"/>
          </p:nvPr>
        </p:nvSpPr>
        <p:spPr/>
        <p:txBody>
          <a:bodyPr>
            <a:normAutofit fontScale="90000"/>
          </a:bodyPr>
          <a:lstStyle/>
          <a:p>
            <a:pPr algn="ctr"/>
            <a:r>
              <a:rPr lang="ru-RU" sz="2000" b="1" dirty="0">
                <a:solidFill>
                  <a:schemeClr val="tx2"/>
                </a:solidFill>
                <a:latin typeface="Arial" panose="020B0604020202020204" pitchFamily="34" charset="0"/>
                <a:cs typeface="Arial" panose="020B0604020202020204" pitchFamily="34" charset="0"/>
              </a:rPr>
              <a:t>Нормативно-правовые акты Российской Федерации, регулирующие деятельность по Роттердамской конвенции</a:t>
            </a:r>
            <a:br>
              <a:rPr lang="ru-RU" sz="2000" b="1" dirty="0">
                <a:solidFill>
                  <a:schemeClr val="tx2"/>
                </a:solidFill>
                <a:latin typeface="Arial" panose="020B0604020202020204" pitchFamily="34" charset="0"/>
                <a:cs typeface="Arial" panose="020B0604020202020204" pitchFamily="34" charset="0"/>
              </a:rPr>
            </a:br>
            <a:br>
              <a:rPr lang="ru-RU" sz="2000" b="1" dirty="0">
                <a:solidFill>
                  <a:schemeClr val="tx2"/>
                </a:solidFill>
                <a:latin typeface="Arial" panose="020B0604020202020204" pitchFamily="34" charset="0"/>
                <a:cs typeface="Arial" panose="020B0604020202020204" pitchFamily="34" charset="0"/>
              </a:rPr>
            </a:br>
            <a:r>
              <a:rPr lang="en-US" sz="2000" dirty="0">
                <a:solidFill>
                  <a:schemeClr val="tx2"/>
                </a:solidFill>
                <a:latin typeface="Arial" panose="020B0604020202020204" pitchFamily="34" charset="0"/>
                <a:cs typeface="Arial" panose="020B0604020202020204" pitchFamily="34" charset="0"/>
              </a:rPr>
              <a:t>Regulatory legal acts of the Russian Federation on activities under the Rotterdam Convention</a:t>
            </a:r>
            <a:endParaRPr lang="ru-RU" sz="2000" dirty="0">
              <a:solidFill>
                <a:schemeClr val="tx2"/>
              </a:solidFill>
              <a:latin typeface="Arial" panose="020B0604020202020204" pitchFamily="34" charset="0"/>
              <a:cs typeface="Arial" panose="020B0604020202020204" pitchFamily="34" charset="0"/>
            </a:endParaRPr>
          </a:p>
        </p:txBody>
      </p:sp>
      <p:sp>
        <p:nvSpPr>
          <p:cNvPr id="3" name="Объект 2">
            <a:extLst>
              <a:ext uri="{FF2B5EF4-FFF2-40B4-BE49-F238E27FC236}">
                <a16:creationId xmlns:a16="http://schemas.microsoft.com/office/drawing/2014/main" id="{1870A3C9-39D8-433A-A8AD-C0C7739EB437}"/>
              </a:ext>
            </a:extLst>
          </p:cNvPr>
          <p:cNvSpPr>
            <a:spLocks noGrp="1"/>
          </p:cNvSpPr>
          <p:nvPr>
            <p:ph idx="1"/>
          </p:nvPr>
        </p:nvSpPr>
        <p:spPr/>
        <p:txBody>
          <a:bodyPr>
            <a:normAutofit/>
          </a:bodyPr>
          <a:lstStyle/>
          <a:p>
            <a:pPr algn="just"/>
            <a:r>
              <a:rPr lang="ru-RU" sz="2000" b="1" dirty="0">
                <a:solidFill>
                  <a:srgbClr val="002060"/>
                </a:solidFill>
                <a:latin typeface="Arial" panose="020B0604020202020204" pitchFamily="34" charset="0"/>
                <a:cs typeface="Arial" panose="020B0604020202020204" pitchFamily="34" charset="0"/>
              </a:rPr>
              <a:t>Федеральный закон "О присоединении Российской Федерации к Роттердамской конвенции о процедуре предварительного обоснованного согласия в отношении отдельных опасных химических веществ и пестицидов в международной торговле" от 08.03.2011 N 30-ФЗ </a:t>
            </a:r>
          </a:p>
          <a:p>
            <a:pPr algn="just"/>
            <a:r>
              <a:rPr lang="ru-RU" sz="2000" b="1" dirty="0">
                <a:solidFill>
                  <a:srgbClr val="002060"/>
                </a:solidFill>
                <a:latin typeface="Arial" panose="020B0604020202020204" pitchFamily="34" charset="0"/>
                <a:cs typeface="Arial" panose="020B0604020202020204" pitchFamily="34" charset="0"/>
              </a:rPr>
              <a:t>Постановление Правительства Российской Федерации от 26.01.2012 № 22 «О мерах по обеспечению выполнения обязательств Российской Федерации, вытекающих из Роттердамской конвенции о процедуре предварительного обоснованного согласия в отношении отдельных опасных химических веществ и пестицидов в международной торговле от 10 сентября 1998 г.» </a:t>
            </a:r>
          </a:p>
          <a:p>
            <a:pPr algn="just"/>
            <a:r>
              <a:rPr lang="ru-RU" sz="2000" b="1" dirty="0">
                <a:solidFill>
                  <a:srgbClr val="002060"/>
                </a:solidFill>
                <a:latin typeface="Arial" panose="020B0604020202020204" pitchFamily="34" charset="0"/>
                <a:cs typeface="Arial" panose="020B0604020202020204" pitchFamily="34" charset="0"/>
              </a:rPr>
              <a:t>Постановление Правительства Российской Федерации от 20.07.2013 № 609 «О ведении федерального регистра потенциально опасных химических и биологических веществ, изменении и признании утратившими силу некоторых актов Правительства Российской Федерации» </a:t>
            </a:r>
          </a:p>
        </p:txBody>
      </p:sp>
    </p:spTree>
    <p:extLst>
      <p:ext uri="{BB962C8B-B14F-4D97-AF65-F5344CB8AC3E}">
        <p14:creationId xmlns:p14="http://schemas.microsoft.com/office/powerpoint/2010/main" val="2685004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42B9959-D097-4D88-8A72-1BE4C272F779}"/>
              </a:ext>
            </a:extLst>
          </p:cNvPr>
          <p:cNvSpPr>
            <a:spLocks noGrp="1"/>
          </p:cNvSpPr>
          <p:nvPr>
            <p:ph type="title"/>
          </p:nvPr>
        </p:nvSpPr>
        <p:spPr/>
        <p:txBody>
          <a:bodyPr>
            <a:normAutofit fontScale="90000"/>
          </a:bodyPr>
          <a:lstStyle/>
          <a:p>
            <a:pPr algn="ctr"/>
            <a:r>
              <a:rPr lang="ru-RU" sz="2400" b="1" i="1" dirty="0">
                <a:solidFill>
                  <a:srgbClr val="002060"/>
                </a:solidFill>
                <a:latin typeface="Arial" panose="020B0604020202020204" pitchFamily="34" charset="0"/>
                <a:ea typeface="Calibri" panose="020F0502020204030204" pitchFamily="34" charset="0"/>
                <a:cs typeface="Arial" panose="020B0604020202020204" pitchFamily="34" charset="0"/>
              </a:rPr>
              <a:t>ЦЕЛЬ  ИССЛЕДОВАНИЙ</a:t>
            </a:r>
            <a:r>
              <a:rPr lang="ru-RU" sz="2400" b="1" dirty="0">
                <a:solidFill>
                  <a:srgbClr val="002060"/>
                </a:solidFill>
                <a:latin typeface="Arial" panose="020B0604020202020204" pitchFamily="34" charset="0"/>
                <a:ea typeface="Calibri" panose="020F0502020204030204" pitchFamily="34" charset="0"/>
                <a:cs typeface="Arial" panose="020B0604020202020204" pitchFamily="34" charset="0"/>
              </a:rPr>
              <a:t> </a:t>
            </a:r>
            <a:br>
              <a:rPr lang="en-US" sz="2400" b="1" dirty="0">
                <a:solidFill>
                  <a:srgbClr val="002060"/>
                </a:solidFill>
                <a:latin typeface="Arial" panose="020B0604020202020204" pitchFamily="34" charset="0"/>
                <a:ea typeface="Calibri" panose="020F0502020204030204" pitchFamily="34" charset="0"/>
                <a:cs typeface="Arial" panose="020B0604020202020204" pitchFamily="34" charset="0"/>
              </a:rPr>
            </a:br>
            <a:br>
              <a:rPr lang="en-US" sz="2400" i="1" dirty="0">
                <a:solidFill>
                  <a:srgbClr val="002060"/>
                </a:solidFill>
                <a:latin typeface="Arial" panose="020B0604020202020204" pitchFamily="34" charset="0"/>
                <a:ea typeface="Calibri" panose="020F0502020204030204" pitchFamily="34" charset="0"/>
                <a:cs typeface="Arial" panose="020B0604020202020204" pitchFamily="34" charset="0"/>
              </a:rPr>
            </a:br>
            <a:r>
              <a:rPr lang="en-US" sz="2400" i="1" dirty="0">
                <a:solidFill>
                  <a:srgbClr val="002060"/>
                </a:solidFill>
                <a:latin typeface="Arial" panose="020B0604020202020204" pitchFamily="34" charset="0"/>
                <a:ea typeface="Calibri" panose="020F0502020204030204" pitchFamily="34" charset="0"/>
                <a:cs typeface="Arial" panose="020B0604020202020204" pitchFamily="34" charset="0"/>
              </a:rPr>
              <a:t>The Purpose of the Research</a:t>
            </a:r>
            <a:br>
              <a:rPr lang="en-US" sz="2400" b="1" dirty="0">
                <a:solidFill>
                  <a:srgbClr val="002060"/>
                </a:solidFill>
                <a:latin typeface="Arial" panose="020B0604020202020204" pitchFamily="34" charset="0"/>
                <a:ea typeface="Calibri" panose="020F0502020204030204" pitchFamily="34" charset="0"/>
                <a:cs typeface="Arial" panose="020B0604020202020204" pitchFamily="34" charset="0"/>
              </a:rPr>
            </a:br>
            <a:endParaRPr lang="ru-RU" sz="2400" b="1" dirty="0">
              <a:solidFill>
                <a:srgbClr val="002060"/>
              </a:solidFill>
              <a:latin typeface="Arial" panose="020B0604020202020204" pitchFamily="34" charset="0"/>
              <a:cs typeface="Arial" panose="020B0604020202020204" pitchFamily="34" charset="0"/>
            </a:endParaRPr>
          </a:p>
        </p:txBody>
      </p:sp>
      <p:sp>
        <p:nvSpPr>
          <p:cNvPr id="3" name="Объект 2">
            <a:extLst>
              <a:ext uri="{FF2B5EF4-FFF2-40B4-BE49-F238E27FC236}">
                <a16:creationId xmlns:a16="http://schemas.microsoft.com/office/drawing/2014/main" id="{C3C9B48B-2582-437B-986B-28395CFBB707}"/>
              </a:ext>
            </a:extLst>
          </p:cNvPr>
          <p:cNvSpPr>
            <a:spLocks noGrp="1"/>
          </p:cNvSpPr>
          <p:nvPr>
            <p:ph idx="1"/>
          </p:nvPr>
        </p:nvSpPr>
        <p:spPr/>
        <p:txBody>
          <a:bodyPr>
            <a:normAutofit lnSpcReduction="10000"/>
          </a:bodyPr>
          <a:lstStyle/>
          <a:p>
            <a:pPr algn="just"/>
            <a:r>
              <a:rPr lang="ru-RU" b="1" dirty="0">
                <a:solidFill>
                  <a:srgbClr val="002060"/>
                </a:solidFill>
                <a:effectLst/>
                <a:latin typeface="Arial" panose="020B0604020202020204" pitchFamily="34" charset="0"/>
                <a:ea typeface="Calibri" panose="020F0502020204030204" pitchFamily="34" charset="0"/>
                <a:cs typeface="Arial" panose="020B0604020202020204" pitchFamily="34" charset="0"/>
              </a:rPr>
              <a:t> проведение анализа номенклатуры, объема, токсичности  и опасности промышленных химических веществ и пестицидов, поступающих на российский рынок, несмотря   на запреты или ограничения их использования на международном  и национальном  уровнях (страны ЕС, Великобритания, Китай, Сербия и т.д.).</a:t>
            </a:r>
          </a:p>
          <a:p>
            <a:pPr algn="just"/>
            <a:r>
              <a:rPr lang="en-US" dirty="0">
                <a:solidFill>
                  <a:srgbClr val="002060"/>
                </a:solidFill>
                <a:latin typeface="Arial" panose="020B0604020202020204" pitchFamily="34" charset="0"/>
                <a:cs typeface="Arial" panose="020B0604020202020204" pitchFamily="34" charset="0"/>
              </a:rPr>
              <a:t>analysis of the nomenclature, volume, toxicity and danger of industrial chemicals and pesticides entering the Russian market, despite bans or restrictions on their use at the international and national levels (EU countries, Great Britain, China, Serbia, etc.)</a:t>
            </a:r>
            <a:endParaRPr lang="ru-RU"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5268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a:extLst>
              <a:ext uri="{FF2B5EF4-FFF2-40B4-BE49-F238E27FC236}">
                <a16:creationId xmlns:a16="http://schemas.microsoft.com/office/drawing/2014/main" id="{7928CBE2-D0FC-4A90-933C-1235F276EBE9}"/>
              </a:ext>
            </a:extLst>
          </p:cNvPr>
          <p:cNvGraphicFramePr>
            <a:graphicFrameLocks/>
          </p:cNvGraphicFramePr>
          <p:nvPr>
            <p:extLst>
              <p:ext uri="{D42A27DB-BD31-4B8C-83A1-F6EECF244321}">
                <p14:modId xmlns:p14="http://schemas.microsoft.com/office/powerpoint/2010/main" val="1967490854"/>
              </p:ext>
            </p:extLst>
          </p:nvPr>
        </p:nvGraphicFramePr>
        <p:xfrm>
          <a:off x="1877001" y="1214225"/>
          <a:ext cx="8472875" cy="5088616"/>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22853136-5565-44F1-9D61-B80A3E06DF8A}"/>
              </a:ext>
            </a:extLst>
          </p:cNvPr>
          <p:cNvSpPr txBox="1"/>
          <p:nvPr/>
        </p:nvSpPr>
        <p:spPr>
          <a:xfrm>
            <a:off x="10206467" y="6078721"/>
            <a:ext cx="1590885" cy="584775"/>
          </a:xfrm>
          <a:prstGeom prst="rect">
            <a:avLst/>
          </a:prstGeom>
          <a:noFill/>
        </p:spPr>
        <p:txBody>
          <a:bodyPr wrap="none" rtlCol="0">
            <a:spAutoFit/>
          </a:bodyPr>
          <a:lstStyle/>
          <a:p>
            <a:pPr algn="ctr"/>
            <a:r>
              <a:rPr lang="ru-RU" sz="1600" dirty="0">
                <a:solidFill>
                  <a:srgbClr val="002060"/>
                </a:solidFill>
                <a:latin typeface="Arial" panose="020B0604020202020204" pitchFamily="34" charset="0"/>
                <a:cs typeface="Arial" panose="020B0604020202020204" pitchFamily="34" charset="0"/>
              </a:rPr>
              <a:t>Год поставки</a:t>
            </a:r>
          </a:p>
          <a:p>
            <a:pPr algn="ctr"/>
            <a:r>
              <a:rPr lang="en-US" sz="1600" dirty="0">
                <a:solidFill>
                  <a:srgbClr val="002060"/>
                </a:solidFill>
                <a:latin typeface="Arial" panose="020B0604020202020204" pitchFamily="34" charset="0"/>
                <a:cs typeface="Arial" panose="020B0604020202020204" pitchFamily="34" charset="0"/>
              </a:rPr>
              <a:t>Year of delivery</a:t>
            </a:r>
            <a:endParaRPr lang="ru-RU" sz="1600" dirty="0">
              <a:solidFill>
                <a:srgbClr val="002060"/>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5ACA85B9-FD35-4976-B14F-378751D44443}"/>
              </a:ext>
            </a:extLst>
          </p:cNvPr>
          <p:cNvSpPr txBox="1"/>
          <p:nvPr/>
        </p:nvSpPr>
        <p:spPr>
          <a:xfrm>
            <a:off x="239749" y="1275177"/>
            <a:ext cx="2652663" cy="584775"/>
          </a:xfrm>
          <a:prstGeom prst="rect">
            <a:avLst/>
          </a:prstGeom>
          <a:noFill/>
        </p:spPr>
        <p:txBody>
          <a:bodyPr wrap="square" rtlCol="0">
            <a:spAutoFit/>
          </a:bodyPr>
          <a:lstStyle/>
          <a:p>
            <a:pPr algn="ctr"/>
            <a:r>
              <a:rPr lang="ru-RU" sz="1600" dirty="0">
                <a:solidFill>
                  <a:srgbClr val="002060"/>
                </a:solidFill>
                <a:latin typeface="Arial" panose="020B0604020202020204" pitchFamily="34" charset="0"/>
                <a:cs typeface="Arial" panose="020B0604020202020204" pitchFamily="34" charset="0"/>
              </a:rPr>
              <a:t>Количество нотификаций</a:t>
            </a:r>
            <a:endParaRPr lang="en-US" sz="1600" dirty="0">
              <a:solidFill>
                <a:srgbClr val="002060"/>
              </a:solidFill>
              <a:latin typeface="Arial" panose="020B0604020202020204" pitchFamily="34" charset="0"/>
              <a:cs typeface="Arial" panose="020B0604020202020204" pitchFamily="34" charset="0"/>
            </a:endParaRPr>
          </a:p>
          <a:p>
            <a:pPr algn="ctr"/>
            <a:r>
              <a:rPr lang="en-US" sz="1600" dirty="0">
                <a:solidFill>
                  <a:srgbClr val="002060"/>
                </a:solidFill>
                <a:latin typeface="Arial" panose="020B0604020202020204" pitchFamily="34" charset="0"/>
                <a:cs typeface="Arial" panose="020B0604020202020204" pitchFamily="34" charset="0"/>
              </a:rPr>
              <a:t>Number</a:t>
            </a:r>
            <a:r>
              <a:rPr lang="ru-RU" sz="1600" dirty="0">
                <a:solidFill>
                  <a:srgbClr val="002060"/>
                </a:solidFill>
                <a:latin typeface="Arial" panose="020B0604020202020204" pitchFamily="34" charset="0"/>
                <a:cs typeface="Arial" panose="020B0604020202020204" pitchFamily="34" charset="0"/>
              </a:rPr>
              <a:t> </a:t>
            </a:r>
            <a:r>
              <a:rPr lang="en-US" sz="1600" dirty="0">
                <a:solidFill>
                  <a:srgbClr val="002060"/>
                </a:solidFill>
                <a:latin typeface="Arial" panose="020B0604020202020204" pitchFamily="34" charset="0"/>
                <a:cs typeface="Arial" panose="020B0604020202020204" pitchFamily="34" charset="0"/>
              </a:rPr>
              <a:t>of notifications</a:t>
            </a:r>
            <a:endParaRPr lang="ru-RU" sz="1600" dirty="0">
              <a:solidFill>
                <a:srgbClr val="00206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7406D391-2116-4ABA-8CAB-AE39B6756ADE}"/>
              </a:ext>
            </a:extLst>
          </p:cNvPr>
          <p:cNvSpPr txBox="1"/>
          <p:nvPr/>
        </p:nvSpPr>
        <p:spPr>
          <a:xfrm>
            <a:off x="2835177" y="75829"/>
            <a:ext cx="6868355" cy="958660"/>
          </a:xfrm>
          <a:prstGeom prst="rect">
            <a:avLst/>
          </a:prstGeom>
          <a:noFill/>
        </p:spPr>
        <p:txBody>
          <a:bodyPr wrap="none" rtlCol="0">
            <a:spAutoFit/>
          </a:bodyPr>
          <a:lstStyle/>
          <a:p>
            <a:pPr>
              <a:lnSpc>
                <a:spcPct val="150000"/>
              </a:lnSpc>
            </a:pPr>
            <a:r>
              <a:rPr lang="ru-RU" sz="2000" b="1" dirty="0">
                <a:solidFill>
                  <a:srgbClr val="002060"/>
                </a:solidFill>
                <a:latin typeface="Arial" panose="020B0604020202020204" pitchFamily="34" charset="0"/>
                <a:cs typeface="Arial" panose="020B0604020202020204" pitchFamily="34" charset="0"/>
              </a:rPr>
              <a:t>Количество поступивших нотификаций (2018-2021)</a:t>
            </a:r>
          </a:p>
          <a:p>
            <a:pPr algn="ctr">
              <a:lnSpc>
                <a:spcPct val="150000"/>
              </a:lnSpc>
            </a:pPr>
            <a:r>
              <a:rPr lang="en-US" sz="2000" b="1" dirty="0">
                <a:solidFill>
                  <a:srgbClr val="002060"/>
                </a:solidFill>
                <a:latin typeface="Arial" panose="020B0604020202020204" pitchFamily="34" charset="0"/>
                <a:cs typeface="Arial" panose="020B0604020202020204" pitchFamily="34" charset="0"/>
              </a:rPr>
              <a:t>Number of notifications received (2018-2021)</a:t>
            </a:r>
            <a:endParaRPr lang="ru-RU" sz="2000" b="1" dirty="0">
              <a:solidFill>
                <a:schemeClr val="accent1"/>
              </a:solidFill>
              <a:latin typeface="Arial" panose="020B0604020202020204" pitchFamily="34" charset="0"/>
              <a:cs typeface="Arial" panose="020B0604020202020204" pitchFamily="34" charset="0"/>
            </a:endParaRPr>
          </a:p>
        </p:txBody>
      </p:sp>
      <p:pic>
        <p:nvPicPr>
          <p:cNvPr id="8" name="Рисунок 7">
            <a:extLst>
              <a:ext uri="{FF2B5EF4-FFF2-40B4-BE49-F238E27FC236}">
                <a16:creationId xmlns:a16="http://schemas.microsoft.com/office/drawing/2014/main" id="{F77F1425-4C46-4973-B22F-111E296397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50000" b="50000"/>
          <a:stretch/>
        </p:blipFill>
        <p:spPr>
          <a:xfrm>
            <a:off x="10838764" y="21952"/>
            <a:ext cx="1315501" cy="1136822"/>
          </a:xfrm>
          <a:prstGeom prst="rect">
            <a:avLst/>
          </a:prstGeom>
        </p:spPr>
      </p:pic>
    </p:spTree>
    <p:extLst>
      <p:ext uri="{BB962C8B-B14F-4D97-AF65-F5344CB8AC3E}">
        <p14:creationId xmlns:p14="http://schemas.microsoft.com/office/powerpoint/2010/main" val="686851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7178E348-7534-49D6-92F5-23B99E70FFB4}"/>
              </a:ext>
            </a:extLst>
          </p:cNvPr>
          <p:cNvPicPr>
            <a:picLocks noChangeAspect="1"/>
          </p:cNvPicPr>
          <p:nvPr/>
        </p:nvPicPr>
        <p:blipFill>
          <a:blip r:embed="rId2"/>
          <a:stretch>
            <a:fillRect/>
          </a:stretch>
        </p:blipFill>
        <p:spPr>
          <a:xfrm>
            <a:off x="2020834" y="963576"/>
            <a:ext cx="8164363" cy="5639722"/>
          </a:xfrm>
          <a:prstGeom prst="rect">
            <a:avLst/>
          </a:prstGeom>
        </p:spPr>
      </p:pic>
      <p:pic>
        <p:nvPicPr>
          <p:cNvPr id="6" name="Рисунок 5">
            <a:extLst>
              <a:ext uri="{FF2B5EF4-FFF2-40B4-BE49-F238E27FC236}">
                <a16:creationId xmlns:a16="http://schemas.microsoft.com/office/drawing/2014/main" id="{E97C5591-3708-4C17-913C-6AFCF08C03A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50000" b="50000"/>
          <a:stretch/>
        </p:blipFill>
        <p:spPr>
          <a:xfrm>
            <a:off x="10838764" y="21952"/>
            <a:ext cx="1315501" cy="1136822"/>
          </a:xfrm>
          <a:prstGeom prst="rect">
            <a:avLst/>
          </a:prstGeom>
        </p:spPr>
      </p:pic>
      <p:sp>
        <p:nvSpPr>
          <p:cNvPr id="7" name="TextBox 6">
            <a:extLst>
              <a:ext uri="{FF2B5EF4-FFF2-40B4-BE49-F238E27FC236}">
                <a16:creationId xmlns:a16="http://schemas.microsoft.com/office/drawing/2014/main" id="{610EA55C-BBFB-477F-8CEF-E7CF50666FE0}"/>
              </a:ext>
            </a:extLst>
          </p:cNvPr>
          <p:cNvSpPr txBox="1"/>
          <p:nvPr/>
        </p:nvSpPr>
        <p:spPr>
          <a:xfrm>
            <a:off x="9223241" y="5826520"/>
            <a:ext cx="1590885" cy="584775"/>
          </a:xfrm>
          <a:prstGeom prst="rect">
            <a:avLst/>
          </a:prstGeom>
          <a:noFill/>
        </p:spPr>
        <p:txBody>
          <a:bodyPr wrap="none" rtlCol="0">
            <a:spAutoFit/>
          </a:bodyPr>
          <a:lstStyle/>
          <a:p>
            <a:pPr algn="ctr"/>
            <a:r>
              <a:rPr lang="ru-RU" sz="1600" dirty="0">
                <a:solidFill>
                  <a:srgbClr val="002060"/>
                </a:solidFill>
                <a:latin typeface="Arial" panose="020B0604020202020204" pitchFamily="34" charset="0"/>
                <a:cs typeface="Arial" panose="020B0604020202020204" pitchFamily="34" charset="0"/>
              </a:rPr>
              <a:t>Год поставки</a:t>
            </a:r>
          </a:p>
          <a:p>
            <a:pPr algn="ctr"/>
            <a:r>
              <a:rPr lang="en-US" sz="1600" dirty="0">
                <a:solidFill>
                  <a:srgbClr val="002060"/>
                </a:solidFill>
                <a:latin typeface="Arial" panose="020B0604020202020204" pitchFamily="34" charset="0"/>
                <a:cs typeface="Arial" panose="020B0604020202020204" pitchFamily="34" charset="0"/>
              </a:rPr>
              <a:t>Year of delivery</a:t>
            </a:r>
            <a:endParaRPr lang="ru-RU" sz="1600" dirty="0">
              <a:solidFill>
                <a:srgbClr val="00206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D94D6F8C-73F4-4F76-8906-CE2436465672}"/>
              </a:ext>
            </a:extLst>
          </p:cNvPr>
          <p:cNvSpPr txBox="1"/>
          <p:nvPr/>
        </p:nvSpPr>
        <p:spPr>
          <a:xfrm>
            <a:off x="8282722" y="1575967"/>
            <a:ext cx="300082" cy="369332"/>
          </a:xfrm>
          <a:prstGeom prst="rect">
            <a:avLst/>
          </a:prstGeom>
          <a:noFill/>
        </p:spPr>
        <p:txBody>
          <a:bodyPr wrap="none" rtlCol="0">
            <a:spAutoFit/>
          </a:bodyPr>
          <a:lstStyle/>
          <a:p>
            <a:r>
              <a:rPr lang="en-US" dirty="0"/>
              <a:t>*</a:t>
            </a:r>
            <a:endParaRPr lang="ru-RU" dirty="0"/>
          </a:p>
        </p:txBody>
      </p:sp>
      <p:sp>
        <p:nvSpPr>
          <p:cNvPr id="9" name="TextBox 8">
            <a:extLst>
              <a:ext uri="{FF2B5EF4-FFF2-40B4-BE49-F238E27FC236}">
                <a16:creationId xmlns:a16="http://schemas.microsoft.com/office/drawing/2014/main" id="{B61C5285-55FA-4116-8270-7411C2619FC7}"/>
              </a:ext>
            </a:extLst>
          </p:cNvPr>
          <p:cNvSpPr txBox="1"/>
          <p:nvPr/>
        </p:nvSpPr>
        <p:spPr>
          <a:xfrm>
            <a:off x="7891865" y="5908282"/>
            <a:ext cx="300082" cy="369332"/>
          </a:xfrm>
          <a:prstGeom prst="rect">
            <a:avLst/>
          </a:prstGeom>
          <a:noFill/>
        </p:spPr>
        <p:txBody>
          <a:bodyPr wrap="none" rtlCol="0">
            <a:spAutoFit/>
          </a:bodyPr>
          <a:lstStyle/>
          <a:p>
            <a:r>
              <a:rPr lang="en-US" dirty="0"/>
              <a:t>*</a:t>
            </a:r>
            <a:endParaRPr lang="ru-RU" dirty="0"/>
          </a:p>
        </p:txBody>
      </p:sp>
      <p:sp>
        <p:nvSpPr>
          <p:cNvPr id="10" name="TextBox 9">
            <a:extLst>
              <a:ext uri="{FF2B5EF4-FFF2-40B4-BE49-F238E27FC236}">
                <a16:creationId xmlns:a16="http://schemas.microsoft.com/office/drawing/2014/main" id="{FF64816B-AA37-4284-A3D9-5627CA6E603C}"/>
              </a:ext>
            </a:extLst>
          </p:cNvPr>
          <p:cNvSpPr txBox="1"/>
          <p:nvPr/>
        </p:nvSpPr>
        <p:spPr>
          <a:xfrm>
            <a:off x="190239" y="5959205"/>
            <a:ext cx="6261651" cy="861774"/>
          </a:xfrm>
          <a:prstGeom prst="rect">
            <a:avLst/>
          </a:prstGeom>
          <a:noFill/>
        </p:spPr>
        <p:txBody>
          <a:bodyPr wrap="none" rtlCol="0">
            <a:spAutoFit/>
          </a:bodyPr>
          <a:lstStyle/>
          <a:p>
            <a:r>
              <a:rPr lang="en-US" sz="1400" dirty="0">
                <a:solidFill>
                  <a:srgbClr val="002060"/>
                </a:solidFill>
                <a:latin typeface="Arial" panose="020B0604020202020204" pitchFamily="34" charset="0"/>
                <a:cs typeface="Arial" panose="020B0604020202020204" pitchFamily="34" charset="0"/>
              </a:rPr>
              <a:t>* </a:t>
            </a:r>
            <a:r>
              <a:rPr lang="ru-RU" sz="1400" dirty="0">
                <a:solidFill>
                  <a:srgbClr val="002060"/>
                </a:solidFill>
                <a:latin typeface="Arial" panose="020B0604020202020204" pitchFamily="34" charset="0"/>
                <a:cs typeface="Arial" panose="020B0604020202020204" pitchFamily="34" charset="0"/>
              </a:rPr>
              <a:t>Данные по состоянию на 01.02.2022 / </a:t>
            </a:r>
            <a:r>
              <a:rPr lang="en-US" sz="1400" dirty="0">
                <a:solidFill>
                  <a:srgbClr val="002060"/>
                </a:solidFill>
                <a:latin typeface="Arial" panose="020B0604020202020204" pitchFamily="34" charset="0"/>
                <a:cs typeface="Arial" panose="020B0604020202020204" pitchFamily="34" charset="0"/>
              </a:rPr>
              <a:t>Data as of 01.02.2022</a:t>
            </a:r>
          </a:p>
          <a:p>
            <a:pPr marL="285750" indent="-285750">
              <a:buFont typeface="Arial" panose="020B0604020202020204" pitchFamily="34" charset="0"/>
              <a:buChar char="•"/>
            </a:pPr>
            <a:endParaRPr lang="en-US" sz="800" dirty="0">
              <a:solidFill>
                <a:srgbClr val="002060"/>
              </a:solidFill>
              <a:latin typeface="Arial" panose="020B0604020202020204" pitchFamily="34" charset="0"/>
              <a:cs typeface="Arial" panose="020B0604020202020204" pitchFamily="34" charset="0"/>
            </a:endParaRPr>
          </a:p>
          <a:p>
            <a:r>
              <a:rPr lang="ru-RU" sz="1400" dirty="0">
                <a:solidFill>
                  <a:srgbClr val="002060"/>
                </a:solidFill>
                <a:latin typeface="Arial" panose="020B0604020202020204" pitchFamily="34" charset="0"/>
                <a:cs typeface="Arial" panose="020B0604020202020204" pitchFamily="34" charset="0"/>
              </a:rPr>
              <a:t>Цифры над столбиками соответствуют количеству нотификаций</a:t>
            </a:r>
          </a:p>
          <a:p>
            <a:r>
              <a:rPr lang="en-US" sz="1400" dirty="0">
                <a:solidFill>
                  <a:srgbClr val="002060"/>
                </a:solidFill>
                <a:latin typeface="Arial" panose="020B0604020202020204" pitchFamily="34" charset="0"/>
                <a:cs typeface="Arial" panose="020B0604020202020204" pitchFamily="34" charset="0"/>
              </a:rPr>
              <a:t>Numeric values above the columns correspond to the number of notifications</a:t>
            </a:r>
            <a:endParaRPr lang="ru-RU" sz="1400" dirty="0"/>
          </a:p>
        </p:txBody>
      </p:sp>
      <p:sp>
        <p:nvSpPr>
          <p:cNvPr id="11" name="TextBox 10">
            <a:extLst>
              <a:ext uri="{FF2B5EF4-FFF2-40B4-BE49-F238E27FC236}">
                <a16:creationId xmlns:a16="http://schemas.microsoft.com/office/drawing/2014/main" id="{7FF936B4-4CDE-4871-A6E5-8D7D42BD1C29}"/>
              </a:ext>
            </a:extLst>
          </p:cNvPr>
          <p:cNvSpPr txBox="1"/>
          <p:nvPr/>
        </p:nvSpPr>
        <p:spPr>
          <a:xfrm>
            <a:off x="890674" y="-45320"/>
            <a:ext cx="9867060" cy="1015663"/>
          </a:xfrm>
          <a:prstGeom prst="rect">
            <a:avLst/>
          </a:prstGeom>
          <a:noFill/>
        </p:spPr>
        <p:txBody>
          <a:bodyPr wrap="none" rtlCol="0">
            <a:spAutoFit/>
          </a:bodyPr>
          <a:lstStyle/>
          <a:p>
            <a:pPr algn="ctr">
              <a:lnSpc>
                <a:spcPct val="150000"/>
              </a:lnSpc>
            </a:pPr>
            <a:r>
              <a:rPr lang="ru-RU" sz="2000" b="1" dirty="0">
                <a:solidFill>
                  <a:srgbClr val="002060"/>
                </a:solidFill>
                <a:latin typeface="Arial" panose="020B0604020202020204" pitchFamily="34" charset="0"/>
                <a:cs typeface="Arial" panose="020B0604020202020204" pitchFamily="34" charset="0"/>
              </a:rPr>
              <a:t>Общий объем импортированных</a:t>
            </a:r>
            <a:r>
              <a:rPr lang="en-US" sz="2000" b="1" dirty="0">
                <a:solidFill>
                  <a:srgbClr val="002060"/>
                </a:solidFill>
                <a:latin typeface="Arial" panose="020B0604020202020204" pitchFamily="34" charset="0"/>
                <a:cs typeface="Arial" panose="020B0604020202020204" pitchFamily="34" charset="0"/>
              </a:rPr>
              <a:t> </a:t>
            </a:r>
            <a:r>
              <a:rPr lang="ru-RU" sz="2000" b="1" dirty="0">
                <a:solidFill>
                  <a:srgbClr val="002060"/>
                </a:solidFill>
                <a:latin typeface="Arial" panose="020B0604020202020204" pitchFamily="34" charset="0"/>
                <a:cs typeface="Arial" panose="020B0604020202020204" pitchFamily="34" charset="0"/>
              </a:rPr>
              <a:t>опасных химических веществ (2020-2022)</a:t>
            </a:r>
          </a:p>
          <a:p>
            <a:pPr algn="ctr">
              <a:lnSpc>
                <a:spcPct val="150000"/>
              </a:lnSpc>
            </a:pPr>
            <a:r>
              <a:rPr lang="en-US" sz="2000" b="1" dirty="0">
                <a:solidFill>
                  <a:srgbClr val="002060"/>
                </a:solidFill>
                <a:latin typeface="Arial" panose="020B0604020202020204" pitchFamily="34" charset="0"/>
                <a:cs typeface="Arial" panose="020B0604020202020204" pitchFamily="34" charset="0"/>
              </a:rPr>
              <a:t>Total volume of imported hazardous chemicals (2020</a:t>
            </a:r>
            <a:r>
              <a:rPr lang="ru-RU" sz="2000" b="1" dirty="0">
                <a:solidFill>
                  <a:srgbClr val="002060"/>
                </a:solidFill>
                <a:latin typeface="Arial" panose="020B0604020202020204" pitchFamily="34" charset="0"/>
                <a:cs typeface="Arial" panose="020B0604020202020204" pitchFamily="34" charset="0"/>
              </a:rPr>
              <a:t>-</a:t>
            </a:r>
            <a:r>
              <a:rPr lang="en-US" sz="2000" b="1" dirty="0">
                <a:solidFill>
                  <a:srgbClr val="002060"/>
                </a:solidFill>
                <a:latin typeface="Arial" panose="020B0604020202020204" pitchFamily="34" charset="0"/>
                <a:cs typeface="Arial" panose="020B0604020202020204" pitchFamily="34" charset="0"/>
              </a:rPr>
              <a:t>2022)</a:t>
            </a:r>
            <a:endParaRPr lang="ru-RU" sz="2000" b="1" dirty="0">
              <a:solidFill>
                <a:srgbClr val="002060"/>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D572023D-CA0D-446B-A400-115803CB36E8}"/>
              </a:ext>
            </a:extLst>
          </p:cNvPr>
          <p:cNvSpPr txBox="1"/>
          <p:nvPr/>
        </p:nvSpPr>
        <p:spPr>
          <a:xfrm>
            <a:off x="664253" y="1152108"/>
            <a:ext cx="1583003" cy="584775"/>
          </a:xfrm>
          <a:prstGeom prst="rect">
            <a:avLst/>
          </a:prstGeom>
          <a:noFill/>
        </p:spPr>
        <p:txBody>
          <a:bodyPr wrap="square" rtlCol="0">
            <a:spAutoFit/>
          </a:bodyPr>
          <a:lstStyle/>
          <a:p>
            <a:pPr algn="ctr"/>
            <a:r>
              <a:rPr lang="ru-RU" sz="1600" dirty="0">
                <a:solidFill>
                  <a:srgbClr val="002060"/>
                </a:solidFill>
                <a:latin typeface="Arial" panose="020B0604020202020204" pitchFamily="34" charset="0"/>
                <a:cs typeface="Arial" panose="020B0604020202020204" pitchFamily="34" charset="0"/>
              </a:rPr>
              <a:t>Количество, т</a:t>
            </a:r>
          </a:p>
          <a:p>
            <a:pPr algn="ctr"/>
            <a:r>
              <a:rPr lang="en-US" sz="1600" dirty="0">
                <a:solidFill>
                  <a:srgbClr val="002060"/>
                </a:solidFill>
                <a:latin typeface="Arial" panose="020B0604020202020204" pitchFamily="34" charset="0"/>
                <a:cs typeface="Arial" panose="020B0604020202020204" pitchFamily="34" charset="0"/>
              </a:rPr>
              <a:t>Amount, t</a:t>
            </a:r>
            <a:endParaRPr lang="ru-RU" sz="16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1404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a:extLst>
              <a:ext uri="{FF2B5EF4-FFF2-40B4-BE49-F238E27FC236}">
                <a16:creationId xmlns:a16="http://schemas.microsoft.com/office/drawing/2014/main" id="{7928CBE2-D0FC-4A90-933C-1235F276EBE9}"/>
              </a:ext>
            </a:extLst>
          </p:cNvPr>
          <p:cNvGraphicFramePr>
            <a:graphicFrameLocks/>
          </p:cNvGraphicFramePr>
          <p:nvPr/>
        </p:nvGraphicFramePr>
        <p:xfrm>
          <a:off x="1877001" y="1214225"/>
          <a:ext cx="8472875" cy="5088616"/>
        </p:xfrm>
        <a:graphic>
          <a:graphicData uri="http://schemas.openxmlformats.org/drawingml/2006/chart">
            <c:chart xmlns:c="http://schemas.openxmlformats.org/drawingml/2006/chart" xmlns:r="http://schemas.openxmlformats.org/officeDocument/2006/relationships" r:id="rId3"/>
          </a:graphicData>
        </a:graphic>
      </p:graphicFrame>
      <p:pic>
        <p:nvPicPr>
          <p:cNvPr id="8" name="Рисунок 7">
            <a:extLst>
              <a:ext uri="{FF2B5EF4-FFF2-40B4-BE49-F238E27FC236}">
                <a16:creationId xmlns:a16="http://schemas.microsoft.com/office/drawing/2014/main" id="{F77F1425-4C46-4973-B22F-111E2963974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0000" b="50000"/>
          <a:stretch/>
        </p:blipFill>
        <p:spPr>
          <a:xfrm>
            <a:off x="10838764" y="21952"/>
            <a:ext cx="1315501" cy="1136822"/>
          </a:xfrm>
          <a:prstGeom prst="rect">
            <a:avLst/>
          </a:prstGeom>
        </p:spPr>
      </p:pic>
      <p:graphicFrame>
        <p:nvGraphicFramePr>
          <p:cNvPr id="9" name="Таблица 8">
            <a:extLst>
              <a:ext uri="{FF2B5EF4-FFF2-40B4-BE49-F238E27FC236}">
                <a16:creationId xmlns:a16="http://schemas.microsoft.com/office/drawing/2014/main" id="{459D66D7-7B00-4176-B041-ABC2C810432C}"/>
              </a:ext>
            </a:extLst>
          </p:cNvPr>
          <p:cNvGraphicFramePr>
            <a:graphicFrameLocks noGrp="1"/>
          </p:cNvGraphicFramePr>
          <p:nvPr>
            <p:extLst>
              <p:ext uri="{D42A27DB-BD31-4B8C-83A1-F6EECF244321}">
                <p14:modId xmlns:p14="http://schemas.microsoft.com/office/powerpoint/2010/main" val="3881739393"/>
              </p:ext>
            </p:extLst>
          </p:nvPr>
        </p:nvGraphicFramePr>
        <p:xfrm>
          <a:off x="145678" y="1204590"/>
          <a:ext cx="11724269" cy="5200588"/>
        </p:xfrm>
        <a:graphic>
          <a:graphicData uri="http://schemas.openxmlformats.org/drawingml/2006/table">
            <a:tbl>
              <a:tblPr firstRow="1" firstCol="1" bandRow="1">
                <a:tableStyleId>{5C22544A-7EE6-4342-B048-85BDC9FD1C3A}</a:tableStyleId>
              </a:tblPr>
              <a:tblGrid>
                <a:gridCol w="6673439">
                  <a:extLst>
                    <a:ext uri="{9D8B030D-6E8A-4147-A177-3AD203B41FA5}">
                      <a16:colId xmlns:a16="http://schemas.microsoft.com/office/drawing/2014/main" val="20000"/>
                    </a:ext>
                  </a:extLst>
                </a:gridCol>
                <a:gridCol w="1491060">
                  <a:extLst>
                    <a:ext uri="{9D8B030D-6E8A-4147-A177-3AD203B41FA5}">
                      <a16:colId xmlns:a16="http://schemas.microsoft.com/office/drawing/2014/main" val="20001"/>
                    </a:ext>
                  </a:extLst>
                </a:gridCol>
                <a:gridCol w="1222012">
                  <a:extLst>
                    <a:ext uri="{9D8B030D-6E8A-4147-A177-3AD203B41FA5}">
                      <a16:colId xmlns:a16="http://schemas.microsoft.com/office/drawing/2014/main" val="674533109"/>
                    </a:ext>
                  </a:extLst>
                </a:gridCol>
                <a:gridCol w="1332845">
                  <a:extLst>
                    <a:ext uri="{9D8B030D-6E8A-4147-A177-3AD203B41FA5}">
                      <a16:colId xmlns:a16="http://schemas.microsoft.com/office/drawing/2014/main" val="20003"/>
                    </a:ext>
                  </a:extLst>
                </a:gridCol>
                <a:gridCol w="1004913">
                  <a:extLst>
                    <a:ext uri="{9D8B030D-6E8A-4147-A177-3AD203B41FA5}">
                      <a16:colId xmlns:a16="http://schemas.microsoft.com/office/drawing/2014/main" val="20004"/>
                    </a:ext>
                  </a:extLst>
                </a:gridCol>
              </a:tblGrid>
              <a:tr h="378132">
                <a:tc rowSpan="3">
                  <a:txBody>
                    <a:bodyPr/>
                    <a:lstStyle/>
                    <a:p>
                      <a:pPr algn="ctr" fontAlgn="b">
                        <a:lnSpc>
                          <a:spcPct val="115000"/>
                        </a:lnSpc>
                        <a:spcAft>
                          <a:spcPts val="0"/>
                        </a:spcAft>
                      </a:pPr>
                      <a:r>
                        <a:rPr lang="ru-RU" sz="1400" kern="1200" dirty="0">
                          <a:solidFill>
                            <a:schemeClr val="bg1"/>
                          </a:solidFill>
                          <a:effectLst/>
                          <a:latin typeface="Arial" panose="020B0604020202020204" pitchFamily="34" charset="0"/>
                          <a:cs typeface="Arial" panose="020B0604020202020204" pitchFamily="34" charset="0"/>
                        </a:rPr>
                        <a:t>Наименование / </a:t>
                      </a:r>
                      <a:r>
                        <a:rPr lang="en-US" sz="1400" kern="1200" dirty="0">
                          <a:solidFill>
                            <a:schemeClr val="bg1"/>
                          </a:solidFill>
                          <a:effectLst/>
                          <a:latin typeface="Arial" panose="020B0604020202020204" pitchFamily="34" charset="0"/>
                          <a:cs typeface="Arial" panose="020B0604020202020204" pitchFamily="34" charset="0"/>
                        </a:rPr>
                        <a:t>Name</a:t>
                      </a:r>
                      <a:endParaRPr lang="ru-RU" sz="1400" dirty="0">
                        <a:solidFill>
                          <a:schemeClr val="bg1"/>
                        </a:solidFill>
                        <a:effectLst/>
                        <a:latin typeface="Arial" panose="020B0604020202020204" pitchFamily="34" charset="0"/>
                        <a:ea typeface="Calibri"/>
                        <a:cs typeface="Arial" panose="020B0604020202020204" pitchFamily="34" charset="0"/>
                      </a:endParaRPr>
                    </a:p>
                  </a:txBody>
                  <a:tcPr marL="50794" marR="50794" marT="0" marB="0"/>
                </a:tc>
                <a:tc gridSpan="4">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ru-RU" sz="1400" kern="1200" dirty="0">
                          <a:solidFill>
                            <a:srgbClr val="FFFFFF"/>
                          </a:solidFill>
                          <a:effectLst/>
                          <a:latin typeface="Arial" panose="020B0604020202020204" pitchFamily="34" charset="0"/>
                          <a:cs typeface="Arial" panose="020B0604020202020204" pitchFamily="34" charset="0"/>
                        </a:rPr>
                        <a:t>Количество</a:t>
                      </a:r>
                      <a:r>
                        <a:rPr lang="en-US" sz="1400" kern="1200" dirty="0">
                          <a:solidFill>
                            <a:srgbClr val="FFFFFF"/>
                          </a:solidFill>
                          <a:effectLst/>
                          <a:latin typeface="Arial" panose="020B0604020202020204" pitchFamily="34" charset="0"/>
                          <a:cs typeface="Arial" panose="020B0604020202020204" pitchFamily="34" charset="0"/>
                        </a:rPr>
                        <a:t> / Amount</a:t>
                      </a:r>
                      <a:endParaRPr lang="ru-RU" sz="1400" dirty="0">
                        <a:solidFill>
                          <a:schemeClr val="bg1"/>
                        </a:solidFill>
                        <a:effectLst/>
                        <a:latin typeface="Arial" panose="020B0604020202020204" pitchFamily="34" charset="0"/>
                        <a:cs typeface="Arial" panose="020B0604020202020204" pitchFamily="34" charset="0"/>
                      </a:endParaRPr>
                    </a:p>
                  </a:txBody>
                  <a:tcPr marL="50794" marR="50794" marT="0" marB="0"/>
                </a:tc>
                <a:tc hMerge="1">
                  <a:txBody>
                    <a:bodyPr/>
                    <a:lstStyle/>
                    <a:p>
                      <a:pPr algn="ctr">
                        <a:lnSpc>
                          <a:spcPct val="115000"/>
                        </a:lnSpc>
                        <a:spcAft>
                          <a:spcPts val="0"/>
                        </a:spcAft>
                      </a:pPr>
                      <a:endParaRPr lang="ru-RU" sz="1400" dirty="0">
                        <a:solidFill>
                          <a:schemeClr val="bg1"/>
                        </a:solidFill>
                        <a:effectLst/>
                        <a:latin typeface="Arial" panose="020B0604020202020204" pitchFamily="34" charset="0"/>
                        <a:ea typeface="Calibri"/>
                        <a:cs typeface="Arial" panose="020B0604020202020204" pitchFamily="34" charset="0"/>
                      </a:endParaRPr>
                    </a:p>
                  </a:txBody>
                  <a:tcPr marL="50794" marR="50794" marT="0" marB="0"/>
                </a:tc>
                <a:tc hMerge="1">
                  <a:txBody>
                    <a:bodyPr/>
                    <a:lstStyle/>
                    <a:p>
                      <a:pPr algn="ctr">
                        <a:lnSpc>
                          <a:spcPct val="115000"/>
                        </a:lnSpc>
                        <a:spcAft>
                          <a:spcPts val="0"/>
                        </a:spcAft>
                      </a:pPr>
                      <a:r>
                        <a:rPr lang="ru-RU" sz="1400" dirty="0">
                          <a:solidFill>
                            <a:schemeClr val="bg1"/>
                          </a:solidFill>
                          <a:effectLst/>
                          <a:latin typeface="Arial" panose="020B0604020202020204" pitchFamily="34" charset="0"/>
                          <a:cs typeface="Arial" panose="020B0604020202020204" pitchFamily="34" charset="0"/>
                        </a:rPr>
                        <a:t>2021</a:t>
                      </a:r>
                      <a:endParaRPr lang="ru-RU" sz="1400" dirty="0">
                        <a:solidFill>
                          <a:schemeClr val="bg1"/>
                        </a:solidFill>
                        <a:effectLst/>
                        <a:latin typeface="Arial" panose="020B0604020202020204" pitchFamily="34" charset="0"/>
                        <a:ea typeface="Calibri"/>
                        <a:cs typeface="Arial" panose="020B0604020202020204" pitchFamily="34" charset="0"/>
                      </a:endParaRPr>
                    </a:p>
                  </a:txBody>
                  <a:tcPr marL="50794" marR="50794" marT="0" marB="0"/>
                </a:tc>
                <a:tc hMerge="1">
                  <a:txBody>
                    <a:bodyPr/>
                    <a:lstStyle/>
                    <a:p>
                      <a:endParaRPr lang="ru-RU"/>
                    </a:p>
                  </a:txBody>
                  <a:tcPr/>
                </a:tc>
                <a:extLst>
                  <a:ext uri="{0D108BD9-81ED-4DB2-BD59-A6C34878D82A}">
                    <a16:rowId xmlns:a16="http://schemas.microsoft.com/office/drawing/2014/main" val="10000"/>
                  </a:ext>
                </a:extLst>
              </a:tr>
              <a:tr h="253232">
                <a:tc vMerge="1">
                  <a:txBody>
                    <a:bodyPr/>
                    <a:lstStyle/>
                    <a:p>
                      <a:endParaRPr lang="ru-RU"/>
                    </a:p>
                  </a:txBody>
                  <a:tcPr/>
                </a:tc>
                <a:tc gridSpan="2">
                  <a:txBody>
                    <a:bodyPr/>
                    <a:lstStyle/>
                    <a:p>
                      <a:pPr algn="ctr" fontAlgn="b">
                        <a:spcAft>
                          <a:spcPts val="0"/>
                        </a:spcAft>
                      </a:pPr>
                      <a:r>
                        <a:rPr lang="en-US" sz="1400" b="1" dirty="0">
                          <a:solidFill>
                            <a:schemeClr val="tx1"/>
                          </a:solidFill>
                          <a:effectLst/>
                          <a:latin typeface="Arial" panose="020B0604020202020204" pitchFamily="34" charset="0"/>
                          <a:cs typeface="Arial" panose="020B0604020202020204" pitchFamily="34" charset="0"/>
                        </a:rPr>
                        <a:t>2020</a:t>
                      </a:r>
                      <a:endParaRPr lang="ru-RU" sz="1400" b="1" dirty="0">
                        <a:solidFill>
                          <a:schemeClr val="tx1"/>
                        </a:solidFill>
                        <a:effectLst/>
                        <a:latin typeface="Arial" panose="020B0604020202020204" pitchFamily="34" charset="0"/>
                        <a:cs typeface="Arial" panose="020B0604020202020204" pitchFamily="34" charset="0"/>
                      </a:endParaRPr>
                    </a:p>
                  </a:txBody>
                  <a:tcPr marL="50794" marR="50794" marT="0" marB="0" anchor="b"/>
                </a:tc>
                <a:tc hMerge="1">
                  <a:txBody>
                    <a:bodyPr/>
                    <a:lstStyle/>
                    <a:p>
                      <a:pPr algn="ctr" fontAlgn="b">
                        <a:spcAft>
                          <a:spcPts val="0"/>
                        </a:spcAft>
                      </a:pPr>
                      <a:endParaRPr lang="ru-RU" sz="1400" dirty="0">
                        <a:solidFill>
                          <a:schemeClr val="tx1"/>
                        </a:solidFill>
                        <a:effectLst/>
                        <a:latin typeface="Arial" panose="020B0604020202020204" pitchFamily="34" charset="0"/>
                        <a:cs typeface="Arial" panose="020B0604020202020204" pitchFamily="34" charset="0"/>
                      </a:endParaRPr>
                    </a:p>
                  </a:txBody>
                  <a:tcPr marL="50794" marR="50794" marT="0" marB="0" anchor="b"/>
                </a:tc>
                <a:tc gridSpan="2">
                  <a:txBody>
                    <a:bodyPr/>
                    <a:lstStyle/>
                    <a:p>
                      <a:pPr algn="ctr" fontAlgn="b">
                        <a:spcAft>
                          <a:spcPts val="0"/>
                        </a:spcAft>
                      </a:pPr>
                      <a:r>
                        <a:rPr lang="en-US" sz="1400" b="1" dirty="0">
                          <a:solidFill>
                            <a:schemeClr val="tx1"/>
                          </a:solidFill>
                          <a:effectLst/>
                          <a:latin typeface="Arial" panose="020B0604020202020204" pitchFamily="34" charset="0"/>
                          <a:ea typeface="Times New Roman"/>
                          <a:cs typeface="Arial" panose="020B0604020202020204" pitchFamily="34" charset="0"/>
                        </a:rPr>
                        <a:t>2021</a:t>
                      </a:r>
                      <a:endParaRPr lang="ru-RU" sz="1400" b="1" dirty="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tc hMerge="1">
                  <a:txBody>
                    <a:bodyPr/>
                    <a:lstStyle/>
                    <a:p>
                      <a:pPr algn="ctr" fontAlgn="b">
                        <a:spcAft>
                          <a:spcPts val="0"/>
                        </a:spcAft>
                      </a:pPr>
                      <a:endParaRPr lang="ru-RU" sz="1400" dirty="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extLst>
                  <a:ext uri="{0D108BD9-81ED-4DB2-BD59-A6C34878D82A}">
                    <a16:rowId xmlns:a16="http://schemas.microsoft.com/office/drawing/2014/main" val="10001"/>
                  </a:ext>
                </a:extLst>
              </a:tr>
              <a:tr h="145569">
                <a:tc vMerge="1">
                  <a:txBody>
                    <a:bodyPr/>
                    <a:lstStyle/>
                    <a:p>
                      <a:endParaRPr lang="ru-RU"/>
                    </a:p>
                  </a:txBody>
                  <a:tcPr/>
                </a:tc>
                <a:tc>
                  <a:txBody>
                    <a:bodyPr/>
                    <a:lstStyle/>
                    <a:p>
                      <a:pPr algn="ctr" fontAlgn="b">
                        <a:lnSpc>
                          <a:spcPct val="100000"/>
                        </a:lnSpc>
                        <a:spcAft>
                          <a:spcPts val="0"/>
                        </a:spcAft>
                      </a:pPr>
                      <a:r>
                        <a:rPr lang="ru-RU" sz="1400" dirty="0">
                          <a:solidFill>
                            <a:schemeClr val="tx1"/>
                          </a:solidFill>
                          <a:effectLst/>
                          <a:latin typeface="Arial" panose="020B0604020202020204" pitchFamily="34" charset="0"/>
                          <a:cs typeface="Arial" panose="020B0604020202020204" pitchFamily="34" charset="0"/>
                        </a:rPr>
                        <a:t>тонны</a:t>
                      </a:r>
                      <a:r>
                        <a:rPr lang="en-US" sz="1400" dirty="0">
                          <a:solidFill>
                            <a:schemeClr val="tx1"/>
                          </a:solidFill>
                          <a:effectLst/>
                          <a:latin typeface="Arial" panose="020B0604020202020204" pitchFamily="34" charset="0"/>
                          <a:cs typeface="Arial" panose="020B0604020202020204" pitchFamily="34" charset="0"/>
                        </a:rPr>
                        <a:t> / tons</a:t>
                      </a:r>
                      <a:endParaRPr lang="ru-RU" sz="1400" dirty="0">
                        <a:solidFill>
                          <a:schemeClr val="tx1"/>
                        </a:solidFill>
                        <a:effectLst/>
                        <a:latin typeface="Arial" panose="020B0604020202020204" pitchFamily="34" charset="0"/>
                        <a:cs typeface="Arial" panose="020B0604020202020204" pitchFamily="34" charset="0"/>
                      </a:endParaRPr>
                    </a:p>
                  </a:txBody>
                  <a:tcPr marL="50794" marR="50794" marT="0" marB="0"/>
                </a:tc>
                <a:tc>
                  <a:txBody>
                    <a:bodyPr/>
                    <a:lstStyle/>
                    <a:p>
                      <a:pPr algn="ctr" fontAlgn="b">
                        <a:lnSpc>
                          <a:spcPct val="100000"/>
                        </a:lnSpc>
                        <a:spcAft>
                          <a:spcPts val="0"/>
                        </a:spcAft>
                      </a:pPr>
                      <a:r>
                        <a:rPr lang="ru-RU" sz="1400" dirty="0">
                          <a:solidFill>
                            <a:schemeClr val="tx1"/>
                          </a:solidFill>
                          <a:effectLst/>
                          <a:latin typeface="Arial" panose="020B0604020202020204" pitchFamily="34" charset="0"/>
                          <a:cs typeface="Arial" panose="020B0604020202020204" pitchFamily="34" charset="0"/>
                        </a:rPr>
                        <a:t>%*</a:t>
                      </a:r>
                    </a:p>
                  </a:txBody>
                  <a:tcPr marL="50794" marR="50794" marT="0" marB="0"/>
                </a:tc>
                <a:tc>
                  <a:txBody>
                    <a:bodyPr/>
                    <a:lstStyle/>
                    <a:p>
                      <a:pPr algn="ctr" fontAlgn="b">
                        <a:lnSpc>
                          <a:spcPct val="100000"/>
                        </a:lnSpc>
                        <a:spcAft>
                          <a:spcPts val="0"/>
                        </a:spcAft>
                      </a:pPr>
                      <a:r>
                        <a:rPr lang="ru-RU" sz="1400" dirty="0">
                          <a:solidFill>
                            <a:schemeClr val="tx1"/>
                          </a:solidFill>
                          <a:effectLst/>
                          <a:latin typeface="Arial" panose="020B0604020202020204" pitchFamily="34" charset="0"/>
                          <a:cs typeface="Arial" panose="020B0604020202020204" pitchFamily="34" charset="0"/>
                        </a:rPr>
                        <a:t>тонны</a:t>
                      </a:r>
                      <a:r>
                        <a:rPr lang="en-US" sz="1400" dirty="0">
                          <a:solidFill>
                            <a:schemeClr val="tx1"/>
                          </a:solidFill>
                          <a:effectLst/>
                          <a:latin typeface="Arial" panose="020B0604020202020204" pitchFamily="34" charset="0"/>
                          <a:cs typeface="Arial" panose="020B0604020202020204" pitchFamily="34" charset="0"/>
                        </a:rPr>
                        <a:t> / tons</a:t>
                      </a:r>
                      <a:endParaRPr lang="ru-RU" sz="1400" dirty="0">
                        <a:solidFill>
                          <a:schemeClr val="tx1"/>
                        </a:solidFill>
                        <a:effectLst/>
                        <a:latin typeface="Arial" panose="020B0604020202020204" pitchFamily="34" charset="0"/>
                        <a:cs typeface="Arial" panose="020B0604020202020204" pitchFamily="34" charset="0"/>
                      </a:endParaRPr>
                    </a:p>
                  </a:txBody>
                  <a:tcPr marL="50794" marR="50794" marT="0" marB="0"/>
                </a:tc>
                <a:tc>
                  <a:txBody>
                    <a:bodyPr/>
                    <a:lstStyle/>
                    <a:p>
                      <a:pPr algn="ctr" fontAlgn="b">
                        <a:lnSpc>
                          <a:spcPct val="100000"/>
                        </a:lnSpc>
                        <a:spcAft>
                          <a:spcPts val="0"/>
                        </a:spcAft>
                      </a:pPr>
                      <a:r>
                        <a:rPr lang="ru-RU" sz="1400" dirty="0">
                          <a:solidFill>
                            <a:schemeClr val="tx1"/>
                          </a:solidFill>
                          <a:effectLst/>
                          <a:latin typeface="Arial" panose="020B0604020202020204" pitchFamily="34" charset="0"/>
                          <a:cs typeface="Arial" panose="020B0604020202020204" pitchFamily="34" charset="0"/>
                        </a:rPr>
                        <a:t>%*</a:t>
                      </a:r>
                    </a:p>
                  </a:txBody>
                  <a:tcPr marL="50794" marR="50794" marT="0" marB="0"/>
                </a:tc>
                <a:extLst>
                  <a:ext uri="{0D108BD9-81ED-4DB2-BD59-A6C34878D82A}">
                    <a16:rowId xmlns:a16="http://schemas.microsoft.com/office/drawing/2014/main" val="2312024977"/>
                  </a:ext>
                </a:extLst>
              </a:tr>
              <a:tr h="406399">
                <a:tc>
                  <a:txBody>
                    <a:bodyPr/>
                    <a:lstStyle/>
                    <a:p>
                      <a:pPr fontAlgn="b">
                        <a:spcAft>
                          <a:spcPts val="0"/>
                        </a:spcAft>
                      </a:pPr>
                      <a:r>
                        <a:rPr lang="ru-RU" sz="1400" kern="1200" dirty="0" err="1">
                          <a:solidFill>
                            <a:schemeClr val="bg1"/>
                          </a:solidFill>
                          <a:effectLst/>
                          <a:latin typeface="Arial" panose="020B0604020202020204" pitchFamily="34" charset="0"/>
                          <a:cs typeface="Arial" panose="020B0604020202020204" pitchFamily="34" charset="0"/>
                        </a:rPr>
                        <a:t>Этилендихлорид</a:t>
                      </a:r>
                      <a:r>
                        <a:rPr lang="en-US" sz="1400" kern="1200" dirty="0">
                          <a:solidFill>
                            <a:schemeClr val="bg1"/>
                          </a:solidFill>
                          <a:effectLst/>
                          <a:latin typeface="Arial" panose="020B0604020202020204" pitchFamily="34" charset="0"/>
                          <a:cs typeface="Arial" panose="020B0604020202020204" pitchFamily="34" charset="0"/>
                        </a:rPr>
                        <a:t> / Ethylene dichloride</a:t>
                      </a:r>
                      <a:endParaRPr lang="ru-RU" sz="1400" dirty="0">
                        <a:solidFill>
                          <a:schemeClr val="bg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highlight>
                            <a:srgbClr val="FFFF00"/>
                          </a:highlight>
                          <a:latin typeface="Arial" panose="020B0604020202020204" pitchFamily="34" charset="0"/>
                          <a:cs typeface="Arial" panose="020B0604020202020204" pitchFamily="34" charset="0"/>
                        </a:rPr>
                        <a:t>9900,09</a:t>
                      </a:r>
                      <a:endParaRPr lang="ru-RU" sz="1400" dirty="0">
                        <a:solidFill>
                          <a:schemeClr val="tx1"/>
                        </a:solidFill>
                        <a:effectLst/>
                        <a:highlight>
                          <a:srgbClr val="FFFF00"/>
                        </a:highligh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highlight>
                            <a:srgbClr val="FFFF00"/>
                          </a:highlight>
                          <a:latin typeface="Arial" panose="020B0604020202020204" pitchFamily="34" charset="0"/>
                          <a:cs typeface="Arial" panose="020B0604020202020204" pitchFamily="34" charset="0"/>
                        </a:rPr>
                        <a:t>56,06</a:t>
                      </a:r>
                      <a:endParaRPr lang="ru-RU" sz="1400" dirty="0">
                        <a:solidFill>
                          <a:schemeClr val="tx1"/>
                        </a:solidFill>
                        <a:effectLst/>
                        <a:highlight>
                          <a:srgbClr val="FFFF00"/>
                        </a:highligh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latin typeface="Arial" panose="020B0604020202020204" pitchFamily="34" charset="0"/>
                          <a:cs typeface="Arial" panose="020B0604020202020204" pitchFamily="34" charset="0"/>
                        </a:rPr>
                        <a:t>0,31</a:t>
                      </a:r>
                      <a:endParaRPr lang="ru-RU" sz="1400" dirty="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latin typeface="Arial" panose="020B0604020202020204" pitchFamily="34" charset="0"/>
                          <a:cs typeface="Arial" panose="020B0604020202020204" pitchFamily="34" charset="0"/>
                        </a:rPr>
                        <a:t>0,01</a:t>
                      </a:r>
                      <a:endParaRPr lang="ru-RU" sz="1400" dirty="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extLst>
                  <a:ext uri="{0D108BD9-81ED-4DB2-BD59-A6C34878D82A}">
                    <a16:rowId xmlns:a16="http://schemas.microsoft.com/office/drawing/2014/main" val="10002"/>
                  </a:ext>
                </a:extLst>
              </a:tr>
              <a:tr h="379017">
                <a:tc>
                  <a:txBody>
                    <a:bodyPr/>
                    <a:lstStyle/>
                    <a:p>
                      <a:pPr fontAlgn="b">
                        <a:spcAft>
                          <a:spcPts val="0"/>
                        </a:spcAft>
                      </a:pPr>
                      <a:r>
                        <a:rPr lang="ru-RU" sz="1400" kern="1200" dirty="0">
                          <a:solidFill>
                            <a:schemeClr val="bg1"/>
                          </a:solidFill>
                          <a:effectLst/>
                          <a:latin typeface="Arial" panose="020B0604020202020204" pitchFamily="34" charset="0"/>
                          <a:cs typeface="Arial" panose="020B0604020202020204" pitchFamily="34" charset="0"/>
                        </a:rPr>
                        <a:t>Дифениламин</a:t>
                      </a:r>
                      <a:r>
                        <a:rPr lang="en-US" sz="1400" kern="1200" dirty="0">
                          <a:solidFill>
                            <a:schemeClr val="bg1"/>
                          </a:solidFill>
                          <a:effectLst/>
                          <a:latin typeface="Arial" panose="020B0604020202020204" pitchFamily="34" charset="0"/>
                          <a:cs typeface="Arial" panose="020B0604020202020204" pitchFamily="34" charset="0"/>
                        </a:rPr>
                        <a:t> / Diphenylamine</a:t>
                      </a:r>
                      <a:endParaRPr lang="ru-RU" sz="1400" dirty="0">
                        <a:solidFill>
                          <a:schemeClr val="bg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a:solidFill>
                            <a:schemeClr val="tx1"/>
                          </a:solidFill>
                          <a:effectLst/>
                          <a:highlight>
                            <a:srgbClr val="FFFF00"/>
                          </a:highlight>
                          <a:latin typeface="Arial" panose="020B0604020202020204" pitchFamily="34" charset="0"/>
                          <a:cs typeface="Arial" panose="020B0604020202020204" pitchFamily="34" charset="0"/>
                        </a:rPr>
                        <a:t>2003,33</a:t>
                      </a:r>
                      <a:endParaRPr lang="ru-RU" sz="1400">
                        <a:solidFill>
                          <a:schemeClr val="tx1"/>
                        </a:solidFill>
                        <a:effectLst/>
                        <a:highlight>
                          <a:srgbClr val="FFFF00"/>
                        </a:highligh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highlight>
                            <a:srgbClr val="FFFF00"/>
                          </a:highlight>
                          <a:latin typeface="Arial" panose="020B0604020202020204" pitchFamily="34" charset="0"/>
                          <a:cs typeface="Arial" panose="020B0604020202020204" pitchFamily="34" charset="0"/>
                        </a:rPr>
                        <a:t>11,34</a:t>
                      </a:r>
                      <a:endParaRPr lang="ru-RU" sz="1400" dirty="0">
                        <a:solidFill>
                          <a:schemeClr val="tx1"/>
                        </a:solidFill>
                        <a:effectLst/>
                        <a:highlight>
                          <a:srgbClr val="FFFF00"/>
                        </a:highligh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highlight>
                            <a:srgbClr val="00FFFF"/>
                          </a:highlight>
                          <a:latin typeface="Arial" panose="020B0604020202020204" pitchFamily="34" charset="0"/>
                          <a:cs typeface="Arial" panose="020B0604020202020204" pitchFamily="34" charset="0"/>
                        </a:rPr>
                        <a:t>2002,75</a:t>
                      </a:r>
                      <a:endParaRPr lang="ru-RU" sz="1400" dirty="0">
                        <a:solidFill>
                          <a:schemeClr val="tx1"/>
                        </a:solidFill>
                        <a:effectLst/>
                        <a:highlight>
                          <a:srgbClr val="00FFFF"/>
                        </a:highligh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highlight>
                            <a:srgbClr val="00FFFF"/>
                          </a:highlight>
                          <a:latin typeface="Arial" panose="020B0604020202020204" pitchFamily="34" charset="0"/>
                          <a:cs typeface="Arial" panose="020B0604020202020204" pitchFamily="34" charset="0"/>
                        </a:rPr>
                        <a:t>4,44</a:t>
                      </a:r>
                      <a:endParaRPr lang="ru-RU" sz="1400" dirty="0">
                        <a:solidFill>
                          <a:schemeClr val="tx1"/>
                        </a:solidFill>
                        <a:effectLst/>
                        <a:highlight>
                          <a:srgbClr val="00FFFF"/>
                        </a:highlight>
                        <a:latin typeface="Arial" panose="020B0604020202020204" pitchFamily="34" charset="0"/>
                        <a:ea typeface="Times New Roman"/>
                        <a:cs typeface="Arial" panose="020B0604020202020204" pitchFamily="34" charset="0"/>
                      </a:endParaRPr>
                    </a:p>
                  </a:txBody>
                  <a:tcPr marL="50794" marR="50794" marT="0" marB="0" anchor="b"/>
                </a:tc>
                <a:extLst>
                  <a:ext uri="{0D108BD9-81ED-4DB2-BD59-A6C34878D82A}">
                    <a16:rowId xmlns:a16="http://schemas.microsoft.com/office/drawing/2014/main" val="10003"/>
                  </a:ext>
                </a:extLst>
              </a:tr>
              <a:tr h="361201">
                <a:tc>
                  <a:txBody>
                    <a:bodyPr/>
                    <a:lstStyle/>
                    <a:p>
                      <a:pPr fontAlgn="b">
                        <a:spcAft>
                          <a:spcPts val="0"/>
                        </a:spcAft>
                      </a:pPr>
                      <a:r>
                        <a:rPr lang="ru-RU" sz="1400" kern="1200" dirty="0">
                          <a:solidFill>
                            <a:schemeClr val="bg1"/>
                          </a:solidFill>
                          <a:effectLst/>
                          <a:latin typeface="Arial" panose="020B0604020202020204" pitchFamily="34" charset="0"/>
                          <a:cs typeface="Arial" panose="020B0604020202020204" pitchFamily="34" charset="0"/>
                        </a:rPr>
                        <a:t>Креозот и его соединения</a:t>
                      </a:r>
                      <a:r>
                        <a:rPr lang="en-US" sz="1400" kern="1200" dirty="0">
                          <a:solidFill>
                            <a:schemeClr val="bg1"/>
                          </a:solidFill>
                          <a:effectLst/>
                          <a:latin typeface="Arial" panose="020B0604020202020204" pitchFamily="34" charset="0"/>
                          <a:cs typeface="Arial" panose="020B0604020202020204" pitchFamily="34" charset="0"/>
                        </a:rPr>
                        <a:t> / Creosote and its compounds</a:t>
                      </a:r>
                    </a:p>
                  </a:txBody>
                  <a:tcPr marL="50794" marR="50794" marT="0" marB="0" anchor="b"/>
                </a:tc>
                <a:tc>
                  <a:txBody>
                    <a:bodyPr/>
                    <a:lstStyle/>
                    <a:p>
                      <a:pPr algn="r" fontAlgn="b">
                        <a:spcAft>
                          <a:spcPts val="0"/>
                        </a:spcAft>
                      </a:pPr>
                      <a:r>
                        <a:rPr lang="ru-RU" sz="1400" kern="1200" dirty="0">
                          <a:solidFill>
                            <a:schemeClr val="tx1"/>
                          </a:solidFill>
                          <a:effectLst/>
                          <a:highlight>
                            <a:srgbClr val="FFFF00"/>
                          </a:highlight>
                          <a:latin typeface="Arial" panose="020B0604020202020204" pitchFamily="34" charset="0"/>
                          <a:cs typeface="Arial" panose="020B0604020202020204" pitchFamily="34" charset="0"/>
                        </a:rPr>
                        <a:t>1830,00</a:t>
                      </a:r>
                      <a:endParaRPr lang="ru-RU" sz="1400" dirty="0">
                        <a:solidFill>
                          <a:schemeClr val="tx1"/>
                        </a:solidFill>
                        <a:effectLst/>
                        <a:highlight>
                          <a:srgbClr val="FFFF00"/>
                        </a:highligh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highlight>
                            <a:srgbClr val="FFFF00"/>
                          </a:highlight>
                          <a:latin typeface="Arial" panose="020B0604020202020204" pitchFamily="34" charset="0"/>
                          <a:cs typeface="Arial" panose="020B0604020202020204" pitchFamily="34" charset="0"/>
                        </a:rPr>
                        <a:t>10,36</a:t>
                      </a:r>
                      <a:endParaRPr lang="ru-RU" sz="1400" dirty="0">
                        <a:solidFill>
                          <a:schemeClr val="tx1"/>
                        </a:solidFill>
                        <a:effectLst/>
                        <a:highlight>
                          <a:srgbClr val="FFFF00"/>
                        </a:highligh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highlight>
                            <a:srgbClr val="00FFFF"/>
                          </a:highlight>
                          <a:latin typeface="Arial" panose="020B0604020202020204" pitchFamily="34" charset="0"/>
                          <a:cs typeface="Arial" panose="020B0604020202020204" pitchFamily="34" charset="0"/>
                        </a:rPr>
                        <a:t>1150,00</a:t>
                      </a:r>
                      <a:endParaRPr lang="ru-RU" sz="1400" dirty="0">
                        <a:solidFill>
                          <a:schemeClr val="tx1"/>
                        </a:solidFill>
                        <a:effectLst/>
                        <a:highlight>
                          <a:srgbClr val="00FFFF"/>
                        </a:highligh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highlight>
                            <a:srgbClr val="00FFFF"/>
                          </a:highlight>
                          <a:latin typeface="Arial" panose="020B0604020202020204" pitchFamily="34" charset="0"/>
                          <a:cs typeface="Arial" panose="020B0604020202020204" pitchFamily="34" charset="0"/>
                        </a:rPr>
                        <a:t>2,55</a:t>
                      </a:r>
                      <a:endParaRPr lang="ru-RU" sz="1400" dirty="0">
                        <a:solidFill>
                          <a:schemeClr val="tx1"/>
                        </a:solidFill>
                        <a:effectLst/>
                        <a:highlight>
                          <a:srgbClr val="00FFFF"/>
                        </a:highlight>
                        <a:latin typeface="Arial" panose="020B0604020202020204" pitchFamily="34" charset="0"/>
                        <a:ea typeface="Times New Roman"/>
                        <a:cs typeface="Arial" panose="020B0604020202020204" pitchFamily="34" charset="0"/>
                      </a:endParaRPr>
                    </a:p>
                  </a:txBody>
                  <a:tcPr marL="50794" marR="50794" marT="0" marB="0" anchor="b"/>
                </a:tc>
                <a:extLst>
                  <a:ext uri="{0D108BD9-81ED-4DB2-BD59-A6C34878D82A}">
                    <a16:rowId xmlns:a16="http://schemas.microsoft.com/office/drawing/2014/main" val="10004"/>
                  </a:ext>
                </a:extLst>
              </a:tr>
              <a:tr h="361201">
                <a:tc>
                  <a:txBody>
                    <a:bodyPr/>
                    <a:lstStyle/>
                    <a:p>
                      <a:pPr fontAlgn="b">
                        <a:spcAft>
                          <a:spcPts val="0"/>
                        </a:spcAft>
                      </a:pPr>
                      <a:r>
                        <a:rPr lang="ru-RU" sz="1400" kern="1200" dirty="0">
                          <a:solidFill>
                            <a:schemeClr val="bg1"/>
                          </a:solidFill>
                          <a:effectLst/>
                          <a:latin typeface="Arial" panose="020B0604020202020204" pitchFamily="34" charset="0"/>
                          <a:cs typeface="Arial" panose="020B0604020202020204" pitchFamily="34" charset="0"/>
                        </a:rPr>
                        <a:t>Нонилфенол и его соединения</a:t>
                      </a:r>
                      <a:r>
                        <a:rPr lang="en-US" sz="1400" kern="1200" dirty="0">
                          <a:solidFill>
                            <a:schemeClr val="bg1"/>
                          </a:solidFill>
                          <a:effectLst/>
                          <a:latin typeface="Arial" panose="020B0604020202020204" pitchFamily="34" charset="0"/>
                          <a:cs typeface="Arial" panose="020B0604020202020204" pitchFamily="34" charset="0"/>
                        </a:rPr>
                        <a:t> / </a:t>
                      </a:r>
                      <a:r>
                        <a:rPr lang="en-US" sz="1400" kern="1200" dirty="0" err="1">
                          <a:solidFill>
                            <a:schemeClr val="bg1"/>
                          </a:solidFill>
                          <a:effectLst/>
                          <a:latin typeface="Arial" panose="020B0604020202020204" pitchFamily="34" charset="0"/>
                          <a:cs typeface="Arial" panose="020B0604020202020204" pitchFamily="34" charset="0"/>
                        </a:rPr>
                        <a:t>Nonylphenol</a:t>
                      </a:r>
                      <a:r>
                        <a:rPr lang="en-US" sz="1400" kern="1200" dirty="0">
                          <a:solidFill>
                            <a:schemeClr val="bg1"/>
                          </a:solidFill>
                          <a:effectLst/>
                          <a:latin typeface="Arial" panose="020B0604020202020204" pitchFamily="34" charset="0"/>
                          <a:cs typeface="Arial" panose="020B0604020202020204" pitchFamily="34" charset="0"/>
                        </a:rPr>
                        <a:t> and its compounds</a:t>
                      </a:r>
                    </a:p>
                  </a:txBody>
                  <a:tcPr marL="50794" marR="50794" marT="0" marB="0" anchor="b"/>
                </a:tc>
                <a:tc>
                  <a:txBody>
                    <a:bodyPr/>
                    <a:lstStyle/>
                    <a:p>
                      <a:pPr algn="r" fontAlgn="b">
                        <a:spcAft>
                          <a:spcPts val="0"/>
                        </a:spcAft>
                      </a:pPr>
                      <a:r>
                        <a:rPr lang="ru-RU" sz="1400" kern="1200">
                          <a:solidFill>
                            <a:schemeClr val="tx1"/>
                          </a:solidFill>
                          <a:effectLst/>
                          <a:highlight>
                            <a:srgbClr val="FFFF00"/>
                          </a:highlight>
                          <a:latin typeface="Arial" panose="020B0604020202020204" pitchFamily="34" charset="0"/>
                          <a:cs typeface="Arial" panose="020B0604020202020204" pitchFamily="34" charset="0"/>
                        </a:rPr>
                        <a:t>1050,30</a:t>
                      </a:r>
                      <a:endParaRPr lang="ru-RU" sz="1400">
                        <a:solidFill>
                          <a:schemeClr val="tx1"/>
                        </a:solidFill>
                        <a:effectLst/>
                        <a:highlight>
                          <a:srgbClr val="FFFF00"/>
                        </a:highligh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highlight>
                            <a:srgbClr val="FFFF00"/>
                          </a:highlight>
                          <a:latin typeface="Arial" panose="020B0604020202020204" pitchFamily="34" charset="0"/>
                          <a:cs typeface="Arial" panose="020B0604020202020204" pitchFamily="34" charset="0"/>
                        </a:rPr>
                        <a:t>5,95</a:t>
                      </a:r>
                      <a:endParaRPr lang="ru-RU" sz="1400" dirty="0">
                        <a:solidFill>
                          <a:schemeClr val="tx1"/>
                        </a:solidFill>
                        <a:effectLst/>
                        <a:highlight>
                          <a:srgbClr val="FFFF00"/>
                        </a:highligh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latin typeface="Arial" panose="020B0604020202020204" pitchFamily="34" charset="0"/>
                          <a:cs typeface="Arial" panose="020B0604020202020204" pitchFamily="34" charset="0"/>
                        </a:rPr>
                        <a:t>79,26</a:t>
                      </a:r>
                      <a:endParaRPr lang="ru-RU" sz="1400" dirty="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latin typeface="Arial" panose="020B0604020202020204" pitchFamily="34" charset="0"/>
                          <a:cs typeface="Arial" panose="020B0604020202020204" pitchFamily="34" charset="0"/>
                        </a:rPr>
                        <a:t>0,18</a:t>
                      </a:r>
                      <a:endParaRPr lang="ru-RU" sz="1400" dirty="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extLst>
                  <a:ext uri="{0D108BD9-81ED-4DB2-BD59-A6C34878D82A}">
                    <a16:rowId xmlns:a16="http://schemas.microsoft.com/office/drawing/2014/main" val="10005"/>
                  </a:ext>
                </a:extLst>
              </a:tr>
              <a:tr h="366169">
                <a:tc>
                  <a:txBody>
                    <a:bodyPr/>
                    <a:lstStyle/>
                    <a:p>
                      <a:pPr fontAlgn="b">
                        <a:spcAft>
                          <a:spcPts val="0"/>
                        </a:spcAft>
                      </a:pPr>
                      <a:r>
                        <a:rPr lang="ru-RU" sz="1400" kern="1200" dirty="0">
                          <a:solidFill>
                            <a:schemeClr val="bg1"/>
                          </a:solidFill>
                          <a:effectLst/>
                          <a:latin typeface="Arial" panose="020B0604020202020204" pitchFamily="34" charset="0"/>
                          <a:cs typeface="Arial" panose="020B0604020202020204" pitchFamily="34" charset="0"/>
                        </a:rPr>
                        <a:t>Малатион / </a:t>
                      </a:r>
                      <a:r>
                        <a:rPr lang="en-US" sz="1400" kern="1200" dirty="0">
                          <a:solidFill>
                            <a:schemeClr val="bg1"/>
                          </a:solidFill>
                          <a:effectLst/>
                          <a:latin typeface="Arial" panose="020B0604020202020204" pitchFamily="34" charset="0"/>
                          <a:cs typeface="Arial" panose="020B0604020202020204" pitchFamily="34" charset="0"/>
                        </a:rPr>
                        <a:t>Malathion</a:t>
                      </a:r>
                      <a:endParaRPr lang="ru-RU" sz="1400" dirty="0">
                        <a:solidFill>
                          <a:schemeClr val="bg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a:solidFill>
                            <a:schemeClr val="tx1"/>
                          </a:solidFill>
                          <a:effectLst/>
                          <a:highlight>
                            <a:srgbClr val="FFFF00"/>
                          </a:highlight>
                          <a:latin typeface="Arial" panose="020B0604020202020204" pitchFamily="34" charset="0"/>
                          <a:cs typeface="Arial" panose="020B0604020202020204" pitchFamily="34" charset="0"/>
                        </a:rPr>
                        <a:t>626,05</a:t>
                      </a:r>
                      <a:endParaRPr lang="ru-RU" sz="1400">
                        <a:solidFill>
                          <a:schemeClr val="tx1"/>
                        </a:solidFill>
                        <a:effectLst/>
                        <a:highlight>
                          <a:srgbClr val="FFFF00"/>
                        </a:highligh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highlight>
                            <a:srgbClr val="FFFF00"/>
                          </a:highlight>
                          <a:latin typeface="Arial" panose="020B0604020202020204" pitchFamily="34" charset="0"/>
                          <a:cs typeface="Arial" panose="020B0604020202020204" pitchFamily="34" charset="0"/>
                        </a:rPr>
                        <a:t>3,55</a:t>
                      </a:r>
                      <a:endParaRPr lang="ru-RU" sz="1400" dirty="0">
                        <a:solidFill>
                          <a:schemeClr val="tx1"/>
                        </a:solidFill>
                        <a:effectLst/>
                        <a:highlight>
                          <a:srgbClr val="FFFF00"/>
                        </a:highligh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latin typeface="Arial" panose="020B0604020202020204" pitchFamily="34" charset="0"/>
                          <a:cs typeface="Arial" panose="020B0604020202020204" pitchFamily="34" charset="0"/>
                        </a:rPr>
                        <a:t>138,42</a:t>
                      </a:r>
                      <a:endParaRPr lang="ru-RU" sz="1400" dirty="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latin typeface="Arial" panose="020B0604020202020204" pitchFamily="34" charset="0"/>
                          <a:cs typeface="Arial" panose="020B0604020202020204" pitchFamily="34" charset="0"/>
                        </a:rPr>
                        <a:t>0,31</a:t>
                      </a:r>
                      <a:endParaRPr lang="ru-RU" sz="1400" dirty="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extLst>
                  <a:ext uri="{0D108BD9-81ED-4DB2-BD59-A6C34878D82A}">
                    <a16:rowId xmlns:a16="http://schemas.microsoft.com/office/drawing/2014/main" val="10006"/>
                  </a:ext>
                </a:extLst>
              </a:tr>
              <a:tr h="377371">
                <a:tc>
                  <a:txBody>
                    <a:bodyPr/>
                    <a:lstStyle/>
                    <a:p>
                      <a:pPr fontAlgn="b">
                        <a:spcAft>
                          <a:spcPts val="0"/>
                        </a:spcAft>
                      </a:pPr>
                      <a:r>
                        <a:rPr lang="ru-RU" sz="1400" kern="1200" dirty="0">
                          <a:solidFill>
                            <a:schemeClr val="bg1"/>
                          </a:solidFill>
                          <a:effectLst/>
                          <a:latin typeface="Arial" panose="020B0604020202020204" pitchFamily="34" charset="0"/>
                          <a:cs typeface="Arial" panose="020B0604020202020204" pitchFamily="34" charset="0"/>
                        </a:rPr>
                        <a:t>Свинец и его соединения / </a:t>
                      </a:r>
                      <a:r>
                        <a:rPr lang="en-US" sz="1400" kern="1200" dirty="0">
                          <a:solidFill>
                            <a:schemeClr val="bg1"/>
                          </a:solidFill>
                          <a:effectLst/>
                          <a:latin typeface="Arial" panose="020B0604020202020204" pitchFamily="34" charset="0"/>
                          <a:cs typeface="Arial" panose="020B0604020202020204" pitchFamily="34" charset="0"/>
                        </a:rPr>
                        <a:t>Lead and its compounds</a:t>
                      </a:r>
                      <a:endParaRPr lang="ru-RU" sz="1400" dirty="0">
                        <a:solidFill>
                          <a:schemeClr val="bg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a:solidFill>
                            <a:schemeClr val="tx1"/>
                          </a:solidFill>
                          <a:effectLst/>
                          <a:highlight>
                            <a:srgbClr val="FFFF00"/>
                          </a:highlight>
                          <a:latin typeface="Arial" panose="020B0604020202020204" pitchFamily="34" charset="0"/>
                          <a:cs typeface="Arial" panose="020B0604020202020204" pitchFamily="34" charset="0"/>
                        </a:rPr>
                        <a:t>453,27</a:t>
                      </a:r>
                      <a:endParaRPr lang="ru-RU" sz="1400">
                        <a:solidFill>
                          <a:schemeClr val="tx1"/>
                        </a:solidFill>
                        <a:effectLst/>
                        <a:highlight>
                          <a:srgbClr val="FFFF00"/>
                        </a:highligh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highlight>
                            <a:srgbClr val="FFFF00"/>
                          </a:highlight>
                          <a:latin typeface="Arial" panose="020B0604020202020204" pitchFamily="34" charset="0"/>
                          <a:cs typeface="Arial" panose="020B0604020202020204" pitchFamily="34" charset="0"/>
                        </a:rPr>
                        <a:t>2,57</a:t>
                      </a:r>
                      <a:endParaRPr lang="ru-RU" sz="1400" dirty="0">
                        <a:solidFill>
                          <a:schemeClr val="tx1"/>
                        </a:solidFill>
                        <a:effectLst/>
                        <a:highlight>
                          <a:srgbClr val="FFFF00"/>
                        </a:highligh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latin typeface="Arial" panose="020B0604020202020204" pitchFamily="34" charset="0"/>
                          <a:cs typeface="Arial" panose="020B0604020202020204" pitchFamily="34" charset="0"/>
                        </a:rPr>
                        <a:t>165,23</a:t>
                      </a:r>
                      <a:endParaRPr lang="ru-RU" sz="1400" dirty="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latin typeface="Arial" panose="020B0604020202020204" pitchFamily="34" charset="0"/>
                          <a:cs typeface="Arial" panose="020B0604020202020204" pitchFamily="34" charset="0"/>
                        </a:rPr>
                        <a:t>0,37</a:t>
                      </a:r>
                      <a:endParaRPr lang="ru-RU" sz="1400" dirty="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extLst>
                  <a:ext uri="{0D108BD9-81ED-4DB2-BD59-A6C34878D82A}">
                    <a16:rowId xmlns:a16="http://schemas.microsoft.com/office/drawing/2014/main" val="10007"/>
                  </a:ext>
                </a:extLst>
              </a:tr>
              <a:tr h="327195">
                <a:tc>
                  <a:txBody>
                    <a:bodyPr/>
                    <a:lstStyle/>
                    <a:p>
                      <a:pPr fontAlgn="b">
                        <a:spcAft>
                          <a:spcPts val="0"/>
                        </a:spcAft>
                      </a:pPr>
                      <a:r>
                        <a:rPr lang="ru-RU" sz="1400" kern="1200" dirty="0">
                          <a:solidFill>
                            <a:schemeClr val="bg1"/>
                          </a:solidFill>
                          <a:effectLst/>
                          <a:latin typeface="Arial" panose="020B0604020202020204" pitchFamily="34" charset="0"/>
                          <a:cs typeface="Arial" panose="020B0604020202020204" pitchFamily="34" charset="0"/>
                        </a:rPr>
                        <a:t>Диоктилолово и его соединения / </a:t>
                      </a:r>
                      <a:r>
                        <a:rPr lang="en-US" sz="1400" kern="1200" dirty="0" err="1">
                          <a:solidFill>
                            <a:schemeClr val="bg1"/>
                          </a:solidFill>
                          <a:effectLst/>
                          <a:latin typeface="Arial" panose="020B0604020202020204" pitchFamily="34" charset="0"/>
                          <a:cs typeface="Arial" panose="020B0604020202020204" pitchFamily="34" charset="0"/>
                        </a:rPr>
                        <a:t>Dioctyltin</a:t>
                      </a:r>
                      <a:r>
                        <a:rPr lang="en-US" sz="1400" kern="1200" dirty="0">
                          <a:solidFill>
                            <a:schemeClr val="bg1"/>
                          </a:solidFill>
                          <a:effectLst/>
                          <a:latin typeface="Arial" panose="020B0604020202020204" pitchFamily="34" charset="0"/>
                          <a:cs typeface="Arial" panose="020B0604020202020204" pitchFamily="34" charset="0"/>
                        </a:rPr>
                        <a:t> and its compounds</a:t>
                      </a:r>
                    </a:p>
                  </a:txBody>
                  <a:tcPr marL="50794" marR="50794" marT="0" marB="0" anchor="b"/>
                </a:tc>
                <a:tc>
                  <a:txBody>
                    <a:bodyPr/>
                    <a:lstStyle/>
                    <a:p>
                      <a:pPr algn="r" fontAlgn="b">
                        <a:spcAft>
                          <a:spcPts val="0"/>
                        </a:spcAft>
                      </a:pPr>
                      <a:r>
                        <a:rPr lang="ru-RU" sz="1400" kern="1200">
                          <a:solidFill>
                            <a:schemeClr val="tx1"/>
                          </a:solidFill>
                          <a:effectLst/>
                          <a:latin typeface="Arial" panose="020B0604020202020204" pitchFamily="34" charset="0"/>
                          <a:cs typeface="Arial" panose="020B0604020202020204" pitchFamily="34" charset="0"/>
                        </a:rPr>
                        <a:t>284,63</a:t>
                      </a:r>
                      <a:endParaRPr lang="ru-RU" sz="140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a:solidFill>
                            <a:schemeClr val="tx1"/>
                          </a:solidFill>
                          <a:effectLst/>
                          <a:latin typeface="Arial" panose="020B0604020202020204" pitchFamily="34" charset="0"/>
                          <a:cs typeface="Arial" panose="020B0604020202020204" pitchFamily="34" charset="0"/>
                        </a:rPr>
                        <a:t>1,61</a:t>
                      </a:r>
                      <a:endParaRPr lang="ru-RU" sz="140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latin typeface="Arial" panose="020B0604020202020204" pitchFamily="34" charset="0"/>
                          <a:cs typeface="Arial" panose="020B0604020202020204" pitchFamily="34" charset="0"/>
                        </a:rPr>
                        <a:t>208,66</a:t>
                      </a:r>
                      <a:endParaRPr lang="ru-RU" sz="1400" dirty="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latin typeface="Arial" panose="020B0604020202020204" pitchFamily="34" charset="0"/>
                          <a:cs typeface="Arial" panose="020B0604020202020204" pitchFamily="34" charset="0"/>
                        </a:rPr>
                        <a:t>0,46</a:t>
                      </a:r>
                      <a:endParaRPr lang="ru-RU" sz="1400" dirty="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extLst>
                  <a:ext uri="{0D108BD9-81ED-4DB2-BD59-A6C34878D82A}">
                    <a16:rowId xmlns:a16="http://schemas.microsoft.com/office/drawing/2014/main" val="10008"/>
                  </a:ext>
                </a:extLst>
              </a:tr>
              <a:tr h="361201">
                <a:tc>
                  <a:txBody>
                    <a:bodyPr/>
                    <a:lstStyle/>
                    <a:p>
                      <a:pPr fontAlgn="b">
                        <a:spcAft>
                          <a:spcPts val="0"/>
                        </a:spcAft>
                      </a:pPr>
                      <a:r>
                        <a:rPr lang="ru-RU" sz="1400" kern="1200" dirty="0" err="1">
                          <a:solidFill>
                            <a:schemeClr val="bg1"/>
                          </a:solidFill>
                          <a:effectLst/>
                          <a:latin typeface="Arial" panose="020B0604020202020204" pitchFamily="34" charset="0"/>
                          <a:cs typeface="Arial" panose="020B0604020202020204" pitchFamily="34" charset="0"/>
                        </a:rPr>
                        <a:t>Дидецилдиметиламмоний</a:t>
                      </a:r>
                      <a:r>
                        <a:rPr lang="ru-RU" sz="1400" kern="1200" dirty="0">
                          <a:solidFill>
                            <a:schemeClr val="bg1"/>
                          </a:solidFill>
                          <a:effectLst/>
                          <a:latin typeface="Arial" panose="020B0604020202020204" pitchFamily="34" charset="0"/>
                          <a:cs typeface="Arial" panose="020B0604020202020204" pitchFamily="34" charset="0"/>
                        </a:rPr>
                        <a:t> хлорид / </a:t>
                      </a:r>
                      <a:r>
                        <a:rPr lang="en-US" sz="1400" kern="1200" dirty="0" err="1">
                          <a:solidFill>
                            <a:schemeClr val="bg1"/>
                          </a:solidFill>
                          <a:effectLst/>
                          <a:latin typeface="Arial" panose="020B0604020202020204" pitchFamily="34" charset="0"/>
                          <a:cs typeface="Arial" panose="020B0604020202020204" pitchFamily="34" charset="0"/>
                        </a:rPr>
                        <a:t>Didecyldimethylammonium</a:t>
                      </a:r>
                      <a:r>
                        <a:rPr lang="ru-RU" sz="1400" kern="1200" baseline="0" dirty="0">
                          <a:solidFill>
                            <a:schemeClr val="bg1"/>
                          </a:solidFill>
                          <a:effectLst/>
                          <a:latin typeface="Arial" panose="020B0604020202020204" pitchFamily="34" charset="0"/>
                          <a:cs typeface="Arial" panose="020B0604020202020204" pitchFamily="34" charset="0"/>
                        </a:rPr>
                        <a:t> </a:t>
                      </a:r>
                      <a:r>
                        <a:rPr lang="en-US" sz="1400" kern="1200" dirty="0">
                          <a:solidFill>
                            <a:schemeClr val="bg1"/>
                          </a:solidFill>
                          <a:effectLst/>
                          <a:latin typeface="Arial" panose="020B0604020202020204" pitchFamily="34" charset="0"/>
                          <a:cs typeface="Arial" panose="020B0604020202020204" pitchFamily="34" charset="0"/>
                        </a:rPr>
                        <a:t>chloride</a:t>
                      </a:r>
                    </a:p>
                  </a:txBody>
                  <a:tcPr marL="50794" marR="50794" marT="0" marB="0" anchor="b"/>
                </a:tc>
                <a:tc>
                  <a:txBody>
                    <a:bodyPr/>
                    <a:lstStyle/>
                    <a:p>
                      <a:pPr algn="r" fontAlgn="b">
                        <a:spcAft>
                          <a:spcPts val="0"/>
                        </a:spcAft>
                      </a:pPr>
                      <a:r>
                        <a:rPr lang="ru-RU" sz="1400" kern="1200">
                          <a:solidFill>
                            <a:schemeClr val="tx1"/>
                          </a:solidFill>
                          <a:effectLst/>
                          <a:latin typeface="Arial" panose="020B0604020202020204" pitchFamily="34" charset="0"/>
                          <a:cs typeface="Arial" panose="020B0604020202020204" pitchFamily="34" charset="0"/>
                        </a:rPr>
                        <a:t>278,93</a:t>
                      </a:r>
                      <a:endParaRPr lang="ru-RU" sz="140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a:solidFill>
                            <a:schemeClr val="tx1"/>
                          </a:solidFill>
                          <a:effectLst/>
                          <a:latin typeface="Arial" panose="020B0604020202020204" pitchFamily="34" charset="0"/>
                          <a:cs typeface="Arial" panose="020B0604020202020204" pitchFamily="34" charset="0"/>
                        </a:rPr>
                        <a:t>1,58</a:t>
                      </a:r>
                      <a:endParaRPr lang="ru-RU" sz="140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latin typeface="Arial" panose="020B0604020202020204" pitchFamily="34" charset="0"/>
                          <a:cs typeface="Arial" panose="020B0604020202020204" pitchFamily="34" charset="0"/>
                        </a:rPr>
                        <a:t>353,75</a:t>
                      </a:r>
                      <a:endParaRPr lang="ru-RU" sz="1400" dirty="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latin typeface="Arial" panose="020B0604020202020204" pitchFamily="34" charset="0"/>
                          <a:cs typeface="Arial" panose="020B0604020202020204" pitchFamily="34" charset="0"/>
                        </a:rPr>
                        <a:t>0,78</a:t>
                      </a:r>
                      <a:endParaRPr lang="ru-RU" sz="1400" dirty="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extLst>
                  <a:ext uri="{0D108BD9-81ED-4DB2-BD59-A6C34878D82A}">
                    <a16:rowId xmlns:a16="http://schemas.microsoft.com/office/drawing/2014/main" val="10009"/>
                  </a:ext>
                </a:extLst>
              </a:tr>
              <a:tr h="366170">
                <a:tc>
                  <a:txBody>
                    <a:bodyPr/>
                    <a:lstStyle/>
                    <a:p>
                      <a:pPr fontAlgn="b">
                        <a:spcAft>
                          <a:spcPts val="0"/>
                        </a:spcAft>
                      </a:pPr>
                      <a:r>
                        <a:rPr lang="ru-RU" sz="1400" kern="1200" dirty="0" err="1">
                          <a:solidFill>
                            <a:schemeClr val="bg1"/>
                          </a:solidFill>
                          <a:effectLst/>
                          <a:latin typeface="Arial" panose="020B0604020202020204" pitchFamily="34" charset="0"/>
                          <a:cs typeface="Arial" panose="020B0604020202020204" pitchFamily="34" charset="0"/>
                        </a:rPr>
                        <a:t>Пропиконазол</a:t>
                      </a:r>
                      <a:r>
                        <a:rPr lang="ru-RU" sz="1400" kern="1200" dirty="0">
                          <a:solidFill>
                            <a:schemeClr val="bg1"/>
                          </a:solidFill>
                          <a:effectLst/>
                          <a:latin typeface="Arial" panose="020B0604020202020204" pitchFamily="34" charset="0"/>
                          <a:cs typeface="Arial" panose="020B0604020202020204" pitchFamily="34" charset="0"/>
                        </a:rPr>
                        <a:t> / </a:t>
                      </a:r>
                      <a:r>
                        <a:rPr lang="en-US" sz="1400" kern="1200" dirty="0" err="1">
                          <a:solidFill>
                            <a:schemeClr val="bg1"/>
                          </a:solidFill>
                          <a:effectLst/>
                          <a:latin typeface="Arial" panose="020B0604020202020204" pitchFamily="34" charset="0"/>
                          <a:cs typeface="Arial" panose="020B0604020202020204" pitchFamily="34" charset="0"/>
                        </a:rPr>
                        <a:t>Propiconazole</a:t>
                      </a:r>
                      <a:endParaRPr lang="ru-RU" sz="1400" dirty="0">
                        <a:solidFill>
                          <a:schemeClr val="bg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a:solidFill>
                            <a:schemeClr val="tx1"/>
                          </a:solidFill>
                          <a:effectLst/>
                          <a:latin typeface="Arial" panose="020B0604020202020204" pitchFamily="34" charset="0"/>
                          <a:cs typeface="Arial" panose="020B0604020202020204" pitchFamily="34" charset="0"/>
                        </a:rPr>
                        <a:t>248,33</a:t>
                      </a:r>
                      <a:endParaRPr lang="ru-RU" sz="140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a:solidFill>
                            <a:schemeClr val="tx1"/>
                          </a:solidFill>
                          <a:effectLst/>
                          <a:latin typeface="Arial" panose="020B0604020202020204" pitchFamily="34" charset="0"/>
                          <a:cs typeface="Arial" panose="020B0604020202020204" pitchFamily="34" charset="0"/>
                        </a:rPr>
                        <a:t>1,41</a:t>
                      </a:r>
                      <a:endParaRPr lang="ru-RU" sz="140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highlight>
                            <a:srgbClr val="00FFFF"/>
                          </a:highlight>
                          <a:latin typeface="Arial" panose="020B0604020202020204" pitchFamily="34" charset="0"/>
                          <a:cs typeface="Arial" panose="020B0604020202020204" pitchFamily="34" charset="0"/>
                        </a:rPr>
                        <a:t>564,25</a:t>
                      </a:r>
                      <a:endParaRPr lang="ru-RU" sz="1400" dirty="0">
                        <a:solidFill>
                          <a:schemeClr val="tx1"/>
                        </a:solidFill>
                        <a:effectLst/>
                        <a:highlight>
                          <a:srgbClr val="00FFFF"/>
                        </a:highligh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highlight>
                            <a:srgbClr val="00FFFF"/>
                          </a:highlight>
                          <a:latin typeface="Arial" panose="020B0604020202020204" pitchFamily="34" charset="0"/>
                          <a:cs typeface="Arial" panose="020B0604020202020204" pitchFamily="34" charset="0"/>
                        </a:rPr>
                        <a:t>1,25</a:t>
                      </a:r>
                      <a:endParaRPr lang="ru-RU" sz="1400" dirty="0">
                        <a:solidFill>
                          <a:schemeClr val="tx1"/>
                        </a:solidFill>
                        <a:effectLst/>
                        <a:highlight>
                          <a:srgbClr val="00FFFF"/>
                        </a:highlight>
                        <a:latin typeface="Arial" panose="020B0604020202020204" pitchFamily="34" charset="0"/>
                        <a:ea typeface="Times New Roman"/>
                        <a:cs typeface="Arial" panose="020B0604020202020204" pitchFamily="34" charset="0"/>
                      </a:endParaRPr>
                    </a:p>
                  </a:txBody>
                  <a:tcPr marL="50794" marR="50794" marT="0" marB="0" anchor="b"/>
                </a:tc>
                <a:extLst>
                  <a:ext uri="{0D108BD9-81ED-4DB2-BD59-A6C34878D82A}">
                    <a16:rowId xmlns:a16="http://schemas.microsoft.com/office/drawing/2014/main" val="10010"/>
                  </a:ext>
                </a:extLst>
              </a:tr>
              <a:tr h="348343">
                <a:tc>
                  <a:txBody>
                    <a:bodyPr/>
                    <a:lstStyle/>
                    <a:p>
                      <a:pPr fontAlgn="b">
                        <a:spcAft>
                          <a:spcPts val="0"/>
                        </a:spcAft>
                      </a:pPr>
                      <a:r>
                        <a:rPr lang="ru-RU" sz="1400" kern="1200" dirty="0" err="1">
                          <a:solidFill>
                            <a:schemeClr val="bg1"/>
                          </a:solidFill>
                          <a:effectLst/>
                          <a:latin typeface="Arial" panose="020B0604020202020204" pitchFamily="34" charset="0"/>
                          <a:cs typeface="Arial" panose="020B0604020202020204" pitchFamily="34" charset="0"/>
                        </a:rPr>
                        <a:t>Тиаметоксам</a:t>
                      </a:r>
                      <a:r>
                        <a:rPr lang="ru-RU" sz="1400" kern="1200" dirty="0">
                          <a:solidFill>
                            <a:schemeClr val="bg1"/>
                          </a:solidFill>
                          <a:effectLst/>
                          <a:latin typeface="Arial" panose="020B0604020202020204" pitchFamily="34" charset="0"/>
                          <a:cs typeface="Arial" panose="020B0604020202020204" pitchFamily="34" charset="0"/>
                        </a:rPr>
                        <a:t> / </a:t>
                      </a:r>
                      <a:r>
                        <a:rPr lang="en-US" sz="1400" kern="1200" dirty="0">
                          <a:solidFill>
                            <a:schemeClr val="bg1"/>
                          </a:solidFill>
                          <a:effectLst/>
                          <a:latin typeface="Arial" panose="020B0604020202020204" pitchFamily="34" charset="0"/>
                          <a:cs typeface="Arial" panose="020B0604020202020204" pitchFamily="34" charset="0"/>
                        </a:rPr>
                        <a:t>Thiamethoxam</a:t>
                      </a:r>
                      <a:endParaRPr lang="ru-RU" sz="1400" dirty="0">
                        <a:solidFill>
                          <a:schemeClr val="bg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a:solidFill>
                            <a:schemeClr val="tx1"/>
                          </a:solidFill>
                          <a:effectLst/>
                          <a:latin typeface="Arial" panose="020B0604020202020204" pitchFamily="34" charset="0"/>
                          <a:cs typeface="Arial" panose="020B0604020202020204" pitchFamily="34" charset="0"/>
                        </a:rPr>
                        <a:t>131,48</a:t>
                      </a:r>
                      <a:endParaRPr lang="ru-RU" sz="140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a:solidFill>
                            <a:schemeClr val="tx1"/>
                          </a:solidFill>
                          <a:effectLst/>
                          <a:latin typeface="Arial" panose="020B0604020202020204" pitchFamily="34" charset="0"/>
                          <a:cs typeface="Arial" panose="020B0604020202020204" pitchFamily="34" charset="0"/>
                        </a:rPr>
                        <a:t>0,74</a:t>
                      </a:r>
                      <a:endParaRPr lang="ru-RU" sz="140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highlight>
                            <a:srgbClr val="00FFFF"/>
                          </a:highlight>
                          <a:latin typeface="Arial" panose="020B0604020202020204" pitchFamily="34" charset="0"/>
                          <a:cs typeface="Arial" panose="020B0604020202020204" pitchFamily="34" charset="0"/>
                        </a:rPr>
                        <a:t>572,66</a:t>
                      </a:r>
                      <a:endParaRPr lang="ru-RU" sz="1400" dirty="0">
                        <a:solidFill>
                          <a:schemeClr val="tx1"/>
                        </a:solidFill>
                        <a:effectLst/>
                        <a:highlight>
                          <a:srgbClr val="00FFFF"/>
                        </a:highligh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highlight>
                            <a:srgbClr val="00FFFF"/>
                          </a:highlight>
                          <a:latin typeface="Arial" panose="020B0604020202020204" pitchFamily="34" charset="0"/>
                          <a:cs typeface="Arial" panose="020B0604020202020204" pitchFamily="34" charset="0"/>
                        </a:rPr>
                        <a:t>1,27</a:t>
                      </a:r>
                      <a:endParaRPr lang="ru-RU" sz="1400" dirty="0">
                        <a:solidFill>
                          <a:schemeClr val="tx1"/>
                        </a:solidFill>
                        <a:effectLst/>
                        <a:highlight>
                          <a:srgbClr val="00FFFF"/>
                        </a:highlight>
                        <a:latin typeface="Arial" panose="020B0604020202020204" pitchFamily="34" charset="0"/>
                        <a:ea typeface="Times New Roman"/>
                        <a:cs typeface="Arial" panose="020B0604020202020204" pitchFamily="34" charset="0"/>
                      </a:endParaRPr>
                    </a:p>
                  </a:txBody>
                  <a:tcPr marL="50794" marR="50794" marT="0" marB="0" anchor="b"/>
                </a:tc>
                <a:extLst>
                  <a:ext uri="{0D108BD9-81ED-4DB2-BD59-A6C34878D82A}">
                    <a16:rowId xmlns:a16="http://schemas.microsoft.com/office/drawing/2014/main" val="10011"/>
                  </a:ext>
                </a:extLst>
              </a:tr>
              <a:tr h="340396">
                <a:tc>
                  <a:txBody>
                    <a:bodyPr/>
                    <a:lstStyle/>
                    <a:p>
                      <a:pPr fontAlgn="b">
                        <a:spcAft>
                          <a:spcPts val="0"/>
                        </a:spcAft>
                      </a:pPr>
                      <a:r>
                        <a:rPr lang="ru-RU" sz="1400" kern="1200" dirty="0">
                          <a:solidFill>
                            <a:schemeClr val="bg1"/>
                          </a:solidFill>
                          <a:effectLst/>
                          <a:latin typeface="Arial" panose="020B0604020202020204" pitchFamily="34" charset="0"/>
                          <a:cs typeface="Arial" panose="020B0604020202020204" pitchFamily="34" charset="0"/>
                        </a:rPr>
                        <a:t>Тирам / </a:t>
                      </a:r>
                      <a:r>
                        <a:rPr lang="en-US" sz="1400" kern="1200" dirty="0">
                          <a:solidFill>
                            <a:schemeClr val="bg1"/>
                          </a:solidFill>
                          <a:effectLst/>
                          <a:latin typeface="Arial" panose="020B0604020202020204" pitchFamily="34" charset="0"/>
                          <a:cs typeface="Arial" panose="020B0604020202020204" pitchFamily="34" charset="0"/>
                        </a:rPr>
                        <a:t>Thiram</a:t>
                      </a:r>
                      <a:endParaRPr lang="ru-RU" sz="1400" dirty="0">
                        <a:solidFill>
                          <a:schemeClr val="bg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a:solidFill>
                            <a:schemeClr val="tx1"/>
                          </a:solidFill>
                          <a:effectLst/>
                          <a:latin typeface="Arial" panose="020B0604020202020204" pitchFamily="34" charset="0"/>
                          <a:cs typeface="Arial" panose="020B0604020202020204" pitchFamily="34" charset="0"/>
                        </a:rPr>
                        <a:t>100,20</a:t>
                      </a:r>
                      <a:endParaRPr lang="ru-RU" sz="140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a:solidFill>
                            <a:schemeClr val="tx1"/>
                          </a:solidFill>
                          <a:effectLst/>
                          <a:latin typeface="Arial" panose="020B0604020202020204" pitchFamily="34" charset="0"/>
                          <a:cs typeface="Arial" panose="020B0604020202020204" pitchFamily="34" charset="0"/>
                        </a:rPr>
                        <a:t>0,57</a:t>
                      </a:r>
                      <a:endParaRPr lang="ru-RU" sz="140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latin typeface="Arial" panose="020B0604020202020204" pitchFamily="34" charset="0"/>
                          <a:cs typeface="Arial" panose="020B0604020202020204" pitchFamily="34" charset="0"/>
                        </a:rPr>
                        <a:t>66,75</a:t>
                      </a:r>
                      <a:endParaRPr lang="ru-RU" sz="1400" dirty="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latin typeface="Arial" panose="020B0604020202020204" pitchFamily="34" charset="0"/>
                          <a:cs typeface="Arial" panose="020B0604020202020204" pitchFamily="34" charset="0"/>
                        </a:rPr>
                        <a:t>0,15</a:t>
                      </a:r>
                      <a:endParaRPr lang="ru-RU" sz="1400" dirty="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extLst>
                  <a:ext uri="{0D108BD9-81ED-4DB2-BD59-A6C34878D82A}">
                    <a16:rowId xmlns:a16="http://schemas.microsoft.com/office/drawing/2014/main" val="10012"/>
                  </a:ext>
                </a:extLst>
              </a:tr>
              <a:tr h="361201">
                <a:tc>
                  <a:txBody>
                    <a:bodyPr/>
                    <a:lstStyle/>
                    <a:p>
                      <a:pPr fontAlgn="b">
                        <a:spcAft>
                          <a:spcPts val="0"/>
                        </a:spcAft>
                      </a:pPr>
                      <a:r>
                        <a:rPr lang="ru-RU" sz="1400" kern="1200" dirty="0">
                          <a:solidFill>
                            <a:schemeClr val="bg1"/>
                          </a:solidFill>
                          <a:effectLst/>
                          <a:latin typeface="Arial" panose="020B0604020202020204" pitchFamily="34" charset="0"/>
                          <a:cs typeface="Arial" panose="020B0604020202020204" pitchFamily="34" charset="0"/>
                        </a:rPr>
                        <a:t>Хлораты / </a:t>
                      </a:r>
                      <a:r>
                        <a:rPr lang="en-US" sz="1400" kern="1200" dirty="0">
                          <a:solidFill>
                            <a:schemeClr val="bg1"/>
                          </a:solidFill>
                          <a:effectLst/>
                          <a:latin typeface="Arial" panose="020B0604020202020204" pitchFamily="34" charset="0"/>
                          <a:cs typeface="Arial" panose="020B0604020202020204" pitchFamily="34" charset="0"/>
                        </a:rPr>
                        <a:t>Chlorates</a:t>
                      </a:r>
                      <a:endParaRPr lang="ru-RU" sz="1400" dirty="0">
                        <a:solidFill>
                          <a:schemeClr val="bg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a:solidFill>
                            <a:schemeClr val="tx1"/>
                          </a:solidFill>
                          <a:effectLst/>
                          <a:latin typeface="Arial" panose="020B0604020202020204" pitchFamily="34" charset="0"/>
                          <a:cs typeface="Arial" panose="020B0604020202020204" pitchFamily="34" charset="0"/>
                        </a:rPr>
                        <a:t>38,07</a:t>
                      </a:r>
                      <a:endParaRPr lang="ru-RU" sz="140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latin typeface="Arial" panose="020B0604020202020204" pitchFamily="34" charset="0"/>
                          <a:cs typeface="Arial" panose="020B0604020202020204" pitchFamily="34" charset="0"/>
                        </a:rPr>
                        <a:t>0,22</a:t>
                      </a:r>
                      <a:endParaRPr lang="ru-RU" sz="1400" dirty="0">
                        <a:solidFill>
                          <a:schemeClr val="tx1"/>
                        </a:solidFill>
                        <a:effectLs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highlight>
                            <a:srgbClr val="00FFFF"/>
                          </a:highlight>
                          <a:latin typeface="Arial" panose="020B0604020202020204" pitchFamily="34" charset="0"/>
                          <a:cs typeface="Arial" panose="020B0604020202020204" pitchFamily="34" charset="0"/>
                        </a:rPr>
                        <a:t>38902,34</a:t>
                      </a:r>
                      <a:endParaRPr lang="ru-RU" sz="1400" dirty="0">
                        <a:solidFill>
                          <a:schemeClr val="tx1"/>
                        </a:solidFill>
                        <a:effectLst/>
                        <a:highlight>
                          <a:srgbClr val="00FFFF"/>
                        </a:highlight>
                        <a:latin typeface="Arial" panose="020B0604020202020204" pitchFamily="34" charset="0"/>
                        <a:ea typeface="Times New Roman"/>
                        <a:cs typeface="Arial" panose="020B0604020202020204" pitchFamily="34" charset="0"/>
                      </a:endParaRPr>
                    </a:p>
                  </a:txBody>
                  <a:tcPr marL="50794" marR="50794" marT="0" marB="0" anchor="b"/>
                </a:tc>
                <a:tc>
                  <a:txBody>
                    <a:bodyPr/>
                    <a:lstStyle/>
                    <a:p>
                      <a:pPr algn="r" fontAlgn="b">
                        <a:spcAft>
                          <a:spcPts val="0"/>
                        </a:spcAft>
                      </a:pPr>
                      <a:r>
                        <a:rPr lang="ru-RU" sz="1400" kern="1200" dirty="0">
                          <a:solidFill>
                            <a:schemeClr val="tx1"/>
                          </a:solidFill>
                          <a:effectLst/>
                          <a:highlight>
                            <a:srgbClr val="00FFFF"/>
                          </a:highlight>
                          <a:latin typeface="Arial" panose="020B0604020202020204" pitchFamily="34" charset="0"/>
                          <a:cs typeface="Arial" panose="020B0604020202020204" pitchFamily="34" charset="0"/>
                        </a:rPr>
                        <a:t>86,18</a:t>
                      </a:r>
                      <a:endParaRPr lang="ru-RU" sz="1400" dirty="0">
                        <a:solidFill>
                          <a:schemeClr val="tx1"/>
                        </a:solidFill>
                        <a:effectLst/>
                        <a:highlight>
                          <a:srgbClr val="00FFFF"/>
                        </a:highlight>
                        <a:latin typeface="Arial" panose="020B0604020202020204" pitchFamily="34" charset="0"/>
                        <a:ea typeface="Times New Roman"/>
                        <a:cs typeface="Arial" panose="020B0604020202020204" pitchFamily="34" charset="0"/>
                      </a:endParaRPr>
                    </a:p>
                  </a:txBody>
                  <a:tcPr marL="50794" marR="50794" marT="0" marB="0" anchor="b"/>
                </a:tc>
                <a:extLst>
                  <a:ext uri="{0D108BD9-81ED-4DB2-BD59-A6C34878D82A}">
                    <a16:rowId xmlns:a16="http://schemas.microsoft.com/office/drawing/2014/main" val="10013"/>
                  </a:ext>
                </a:extLst>
              </a:tr>
            </a:tbl>
          </a:graphicData>
        </a:graphic>
      </p:graphicFrame>
      <p:sp>
        <p:nvSpPr>
          <p:cNvPr id="10" name="TextBox 9">
            <a:extLst>
              <a:ext uri="{FF2B5EF4-FFF2-40B4-BE49-F238E27FC236}">
                <a16:creationId xmlns:a16="http://schemas.microsoft.com/office/drawing/2014/main" id="{8CC47341-0E7A-4514-932A-3887068F206E}"/>
              </a:ext>
            </a:extLst>
          </p:cNvPr>
          <p:cNvSpPr txBox="1"/>
          <p:nvPr/>
        </p:nvSpPr>
        <p:spPr>
          <a:xfrm>
            <a:off x="1009284" y="13433"/>
            <a:ext cx="9514935" cy="958660"/>
          </a:xfrm>
          <a:prstGeom prst="rect">
            <a:avLst/>
          </a:prstGeom>
          <a:noFill/>
        </p:spPr>
        <p:txBody>
          <a:bodyPr wrap="square" rtlCol="0">
            <a:spAutoFit/>
          </a:bodyPr>
          <a:lstStyle/>
          <a:p>
            <a:pPr algn="ctr">
              <a:lnSpc>
                <a:spcPct val="150000"/>
              </a:lnSpc>
            </a:pPr>
            <a:r>
              <a:rPr lang="ru-RU" sz="2000" b="1" dirty="0">
                <a:solidFill>
                  <a:srgbClr val="002060"/>
                </a:solidFill>
                <a:latin typeface="Arial" panose="020B0604020202020204" pitchFamily="34" charset="0"/>
                <a:cs typeface="Arial" panose="020B0604020202020204" pitchFamily="34" charset="0"/>
              </a:rPr>
              <a:t>Основные опасные химические вещества, импортированные в 2020-2021</a:t>
            </a:r>
          </a:p>
          <a:p>
            <a:pPr algn="ctr">
              <a:lnSpc>
                <a:spcPct val="150000"/>
              </a:lnSpc>
            </a:pPr>
            <a:r>
              <a:rPr lang="en-US" sz="2000" b="1" dirty="0">
                <a:solidFill>
                  <a:srgbClr val="002060"/>
                </a:solidFill>
                <a:latin typeface="Arial" panose="020B0604020202020204" pitchFamily="34" charset="0"/>
                <a:cs typeface="Arial" panose="020B0604020202020204" pitchFamily="34" charset="0"/>
              </a:rPr>
              <a:t>Main hazardous chemicals imported in 2020-2021</a:t>
            </a:r>
            <a:endParaRPr lang="ru-RU" b="1" dirty="0">
              <a:solidFill>
                <a:srgbClr val="002060"/>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5684F0FB-263A-4E13-B6AE-2692642CF0C7}"/>
              </a:ext>
            </a:extLst>
          </p:cNvPr>
          <p:cNvSpPr txBox="1"/>
          <p:nvPr/>
        </p:nvSpPr>
        <p:spPr>
          <a:xfrm>
            <a:off x="112148" y="6529170"/>
            <a:ext cx="7856446" cy="307777"/>
          </a:xfrm>
          <a:prstGeom prst="rect">
            <a:avLst/>
          </a:prstGeom>
          <a:noFill/>
        </p:spPr>
        <p:txBody>
          <a:bodyPr wrap="none" rtlCol="0">
            <a:spAutoFit/>
          </a:bodyPr>
          <a:lstStyle/>
          <a:p>
            <a:r>
              <a:rPr lang="ru-RU" sz="1400" dirty="0">
                <a:solidFill>
                  <a:srgbClr val="002060"/>
                </a:solidFill>
                <a:latin typeface="Arial" panose="020B0604020202020204" pitchFamily="34" charset="0"/>
                <a:cs typeface="Arial" panose="020B0604020202020204" pitchFamily="34" charset="0"/>
              </a:rPr>
              <a:t>* </a:t>
            </a:r>
            <a:r>
              <a:rPr lang="en-US" sz="1400" dirty="0">
                <a:solidFill>
                  <a:srgbClr val="002060"/>
                </a:solidFill>
                <a:latin typeface="Arial" panose="020B0604020202020204" pitchFamily="34" charset="0"/>
                <a:cs typeface="Arial" panose="020B0604020202020204" pitchFamily="34" charset="0"/>
              </a:rPr>
              <a:t>% </a:t>
            </a:r>
            <a:r>
              <a:rPr lang="ru-RU" sz="1400" dirty="0">
                <a:solidFill>
                  <a:srgbClr val="002060"/>
                </a:solidFill>
                <a:latin typeface="Arial" panose="020B0604020202020204" pitchFamily="34" charset="0"/>
                <a:cs typeface="Arial" panose="020B0604020202020204" pitchFamily="34" charset="0"/>
              </a:rPr>
              <a:t>от общего объема импортированных веществ / </a:t>
            </a:r>
            <a:r>
              <a:rPr lang="en-US" sz="1400" dirty="0">
                <a:solidFill>
                  <a:srgbClr val="002060"/>
                </a:solidFill>
                <a:latin typeface="Arial" panose="020B0604020202020204" pitchFamily="34" charset="0"/>
                <a:cs typeface="Arial" panose="020B0604020202020204" pitchFamily="34" charset="0"/>
              </a:rPr>
              <a:t>of the total volume of imported substances</a:t>
            </a:r>
            <a:endParaRPr lang="ru-RU" sz="14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9523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4E611AF-F433-4EF0-A4F7-3B5AC58CAB53}"/>
              </a:ext>
            </a:extLst>
          </p:cNvPr>
          <p:cNvSpPr>
            <a:spLocks noGrp="1"/>
          </p:cNvSpPr>
          <p:nvPr>
            <p:ph type="title"/>
          </p:nvPr>
        </p:nvSpPr>
        <p:spPr/>
        <p:txBody>
          <a:bodyPr/>
          <a:lstStyle/>
          <a:p>
            <a:pPr algn="ctr"/>
            <a:r>
              <a:rPr lang="ru-RU" dirty="0"/>
              <a:t>          </a:t>
            </a:r>
            <a:r>
              <a:rPr lang="ru-RU" sz="2400" b="1" dirty="0">
                <a:solidFill>
                  <a:srgbClr val="C00000"/>
                </a:solidFill>
                <a:latin typeface="Arial" panose="020B0604020202020204" pitchFamily="34" charset="0"/>
                <a:cs typeface="Arial" panose="020B0604020202020204" pitchFamily="34" charset="0"/>
              </a:rPr>
              <a:t>ТОКСИЧНОСТЬ И ОПАСНОСТЬ</a:t>
            </a:r>
          </a:p>
        </p:txBody>
      </p:sp>
      <p:sp>
        <p:nvSpPr>
          <p:cNvPr id="3" name="Объект 2">
            <a:extLst>
              <a:ext uri="{FF2B5EF4-FFF2-40B4-BE49-F238E27FC236}">
                <a16:creationId xmlns:a16="http://schemas.microsoft.com/office/drawing/2014/main" id="{E6C8AB8C-CC00-42D9-8401-9691E4D81BE8}"/>
              </a:ext>
            </a:extLst>
          </p:cNvPr>
          <p:cNvSpPr>
            <a:spLocks noGrp="1"/>
          </p:cNvSpPr>
          <p:nvPr>
            <p:ph idx="1"/>
          </p:nvPr>
        </p:nvSpPr>
        <p:spPr>
          <a:xfrm>
            <a:off x="838200" y="1853761"/>
            <a:ext cx="10515600" cy="4351338"/>
          </a:xfrm>
        </p:spPr>
        <p:txBody>
          <a:bodyPr>
            <a:normAutofit fontScale="92500" lnSpcReduction="10000"/>
          </a:bodyPr>
          <a:lstStyle/>
          <a:p>
            <a:pPr algn="just"/>
            <a:r>
              <a:rPr lang="ru-RU" sz="1800" b="1" dirty="0" err="1">
                <a:solidFill>
                  <a:srgbClr val="C00000"/>
                </a:solidFill>
                <a:effectLst/>
                <a:latin typeface="Arial" panose="020B0604020202020204" pitchFamily="34" charset="0"/>
                <a:ea typeface="Calibri" panose="020F0502020204030204" pitchFamily="34" charset="0"/>
                <a:cs typeface="Arial" panose="020B0604020202020204" pitchFamily="34" charset="0"/>
              </a:rPr>
              <a:t>Этилендихлорид</a:t>
            </a:r>
            <a:r>
              <a:rPr lang="en-US" sz="1800" b="1" dirty="0">
                <a:latin typeface="Arial" panose="020B0604020202020204" pitchFamily="34" charset="0"/>
                <a:ea typeface="Calibri" panose="020F0502020204030204" pitchFamily="34" charset="0"/>
                <a:cs typeface="Arial" panose="020B0604020202020204" pitchFamily="34" charset="0"/>
              </a:rPr>
              <a:t> - </a:t>
            </a:r>
            <a:r>
              <a:rPr lang="ru-RU" sz="1800" b="1" dirty="0">
                <a:solidFill>
                  <a:srgbClr val="002060"/>
                </a:solidFill>
                <a:effectLst/>
                <a:latin typeface="Arial" panose="020B0604020202020204" pitchFamily="34" charset="0"/>
                <a:ea typeface="Calibri" panose="020F0502020204030204" pitchFamily="34" charset="0"/>
                <a:cs typeface="Arial" panose="020B0604020202020204" pitchFamily="34" charset="0"/>
              </a:rPr>
              <a:t>канцероген  группы 2А (вероятно канцерогенные для человека) по МАИР, обладает раздражающим, кожно-резорбтивным, </a:t>
            </a:r>
            <a:r>
              <a:rPr lang="ru-RU" sz="1800" b="1" dirty="0" err="1">
                <a:solidFill>
                  <a:srgbClr val="002060"/>
                </a:solidFill>
                <a:effectLst/>
                <a:latin typeface="Arial" panose="020B0604020202020204" pitchFamily="34" charset="0"/>
                <a:ea typeface="Calibri" panose="020F0502020204030204" pitchFamily="34" charset="0"/>
                <a:cs typeface="Arial" panose="020B0604020202020204" pitchFamily="34" charset="0"/>
              </a:rPr>
              <a:t>репротоксическим</a:t>
            </a:r>
            <a:r>
              <a:rPr lang="ru-RU" sz="1800" b="1" dirty="0">
                <a:solidFill>
                  <a:srgbClr val="002060"/>
                </a:solidFill>
                <a:effectLst/>
                <a:latin typeface="Arial" panose="020B0604020202020204" pitchFamily="34" charset="0"/>
                <a:ea typeface="Calibri" panose="020F0502020204030204" pitchFamily="34" charset="0"/>
                <a:cs typeface="Arial" panose="020B0604020202020204" pitchFamily="34" charset="0"/>
              </a:rPr>
              <a:t> и мутагенным действием. </a:t>
            </a:r>
            <a:r>
              <a:rPr lang="ru-RU" sz="1800" b="1" dirty="0" err="1">
                <a:solidFill>
                  <a:srgbClr val="002060"/>
                </a:solidFill>
                <a:effectLst/>
                <a:latin typeface="Arial" panose="020B0604020202020204" pitchFamily="34" charset="0"/>
                <a:ea typeface="Calibri" panose="020F0502020204030204" pitchFamily="34" charset="0"/>
                <a:cs typeface="Arial" panose="020B0604020202020204" pitchFamily="34" charset="0"/>
              </a:rPr>
              <a:t>Этилендихлорид</a:t>
            </a:r>
            <a:r>
              <a:rPr lang="ru-RU" sz="1800" b="1" dirty="0">
                <a:solidFill>
                  <a:srgbClr val="002060"/>
                </a:solidFill>
                <a:effectLst/>
                <a:latin typeface="Arial" panose="020B0604020202020204" pitchFamily="34" charset="0"/>
                <a:ea typeface="Calibri" panose="020F0502020204030204" pitchFamily="34" charset="0"/>
                <a:cs typeface="Arial" panose="020B0604020202020204" pitchFamily="34" charset="0"/>
              </a:rPr>
              <a:t> запрещен в Европейском союзе в качестве пестицида в соответствии с Правилами (EC) № 1107/2009 о размещении средств защиты растений на рынке (Официальный журнал L 309/1, 24.11.2009) и промышленного химиката. </a:t>
            </a:r>
            <a:endParaRPr lang="en-US" sz="1800" b="1"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algn="just"/>
            <a:r>
              <a:rPr lang="ru-RU" sz="1800" dirty="0">
                <a:effectLst/>
                <a:latin typeface="Arial" panose="020B0604020202020204" pitchFamily="34" charset="0"/>
                <a:ea typeface="Calibri" panose="020F0502020204030204" pitchFamily="34" charset="0"/>
                <a:cs typeface="Arial" panose="020B0604020202020204" pitchFamily="34" charset="0"/>
              </a:rPr>
              <a:t>.</a:t>
            </a:r>
            <a:r>
              <a:rPr lang="ru-RU" sz="1800" b="1" dirty="0" err="1">
                <a:solidFill>
                  <a:srgbClr val="C00000"/>
                </a:solidFill>
                <a:effectLst/>
                <a:latin typeface="Arial" panose="020B0604020202020204" pitchFamily="34" charset="0"/>
                <a:ea typeface="Calibri" panose="020F0502020204030204" pitchFamily="34" charset="0"/>
                <a:cs typeface="Arial" panose="020B0604020202020204" pitchFamily="34" charset="0"/>
              </a:rPr>
              <a:t>Нонилфенолы</a:t>
            </a:r>
            <a:r>
              <a:rPr lang="ru-RU" sz="1800" b="1" dirty="0">
                <a:solidFill>
                  <a:srgbClr val="C00000"/>
                </a:solidFill>
                <a:effectLst/>
                <a:latin typeface="Arial" panose="020B0604020202020204" pitchFamily="34" charset="0"/>
                <a:ea typeface="Calibri" panose="020F0502020204030204" pitchFamily="34" charset="0"/>
                <a:cs typeface="Arial" panose="020B0604020202020204" pitchFamily="34" charset="0"/>
              </a:rPr>
              <a:t> и </a:t>
            </a:r>
            <a:r>
              <a:rPr lang="ru-RU" sz="1800" b="1" dirty="0" err="1">
                <a:solidFill>
                  <a:srgbClr val="C00000"/>
                </a:solidFill>
                <a:effectLst/>
                <a:latin typeface="Arial" panose="020B0604020202020204" pitchFamily="34" charset="0"/>
                <a:ea typeface="Calibri" panose="020F0502020204030204" pitchFamily="34" charset="0"/>
                <a:cs typeface="Arial" panose="020B0604020202020204" pitchFamily="34" charset="0"/>
              </a:rPr>
              <a:t>нонилфенолэтоксилаты</a:t>
            </a:r>
            <a:r>
              <a:rPr lang="ru-RU" sz="1800" b="1" dirty="0">
                <a:solidFill>
                  <a:srgbClr val="C00000"/>
                </a:solidFill>
                <a:effectLst/>
                <a:latin typeface="Arial" panose="020B0604020202020204" pitchFamily="34" charset="0"/>
                <a:ea typeface="Calibri" panose="020F0502020204030204" pitchFamily="34" charset="0"/>
                <a:cs typeface="Arial" panose="020B0604020202020204" pitchFamily="34" charset="0"/>
              </a:rPr>
              <a:t>, дифениламин</a:t>
            </a:r>
            <a:r>
              <a:rPr lang="en-US" sz="1800" b="1" dirty="0">
                <a:solidFill>
                  <a:srgbClr val="C00000"/>
                </a:solidFill>
                <a:latin typeface="Arial" panose="020B0604020202020204" pitchFamily="34" charset="0"/>
                <a:ea typeface="Calibri" panose="020F0502020204030204" pitchFamily="34" charset="0"/>
                <a:cs typeface="Arial" panose="020B0604020202020204" pitchFamily="34" charset="0"/>
              </a:rPr>
              <a:t> </a:t>
            </a:r>
            <a:r>
              <a:rPr lang="ru-RU" sz="1800" dirty="0">
                <a:solidFill>
                  <a:srgbClr val="C00000"/>
                </a:solidFill>
                <a:effectLst/>
                <a:latin typeface="Arial" panose="020B0604020202020204" pitchFamily="34" charset="0"/>
                <a:ea typeface="Calibri" panose="020F0502020204030204" pitchFamily="34" charset="0"/>
                <a:cs typeface="Arial" panose="020B0604020202020204" pitchFamily="34" charset="0"/>
              </a:rPr>
              <a:t> </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ru-RU" sz="1800" b="1" dirty="0">
                <a:solidFill>
                  <a:srgbClr val="002060"/>
                </a:solidFill>
                <a:effectLst/>
                <a:latin typeface="Arial" panose="020B0604020202020204" pitchFamily="34" charset="0"/>
                <a:ea typeface="Calibri" panose="020F0502020204030204" pitchFamily="34" charset="0"/>
                <a:cs typeface="Arial" panose="020B0604020202020204" pitchFamily="34" charset="0"/>
              </a:rPr>
              <a:t>эндокринные разрушители, чрезвычайно опасны для представителей водной биоты.  В соответствии со статьей 46 Приложения XVII к Регламенту (ЕС) № 1907/2006 Европейского парламента и Совета 18 декабря 2006 года о регистрации, оценке, разрешении и ограничении химических веществ (REACH), </a:t>
            </a:r>
            <a:r>
              <a:rPr lang="ru-RU" sz="1800" b="1" dirty="0" err="1">
                <a:solidFill>
                  <a:srgbClr val="002060"/>
                </a:solidFill>
                <a:effectLst/>
                <a:latin typeface="Arial" panose="020B0604020202020204" pitchFamily="34" charset="0"/>
                <a:ea typeface="Calibri" panose="020F0502020204030204" pitchFamily="34" charset="0"/>
                <a:cs typeface="Arial" panose="020B0604020202020204" pitchFamily="34" charset="0"/>
              </a:rPr>
              <a:t>нонилфенолы</a:t>
            </a:r>
            <a:r>
              <a:rPr lang="ru-RU" sz="1800" b="1" dirty="0">
                <a:solidFill>
                  <a:srgbClr val="002060"/>
                </a:solidFill>
                <a:effectLst/>
                <a:latin typeface="Arial" panose="020B0604020202020204" pitchFamily="34" charset="0"/>
                <a:ea typeface="Calibri" panose="020F0502020204030204" pitchFamily="34" charset="0"/>
                <a:cs typeface="Arial" panose="020B0604020202020204" pitchFamily="34" charset="0"/>
              </a:rPr>
              <a:t> и </a:t>
            </a:r>
            <a:r>
              <a:rPr lang="ru-RU" sz="1800" b="1" dirty="0" err="1">
                <a:solidFill>
                  <a:srgbClr val="002060"/>
                </a:solidFill>
                <a:effectLst/>
                <a:latin typeface="Arial" panose="020B0604020202020204" pitchFamily="34" charset="0"/>
                <a:ea typeface="Calibri" panose="020F0502020204030204" pitchFamily="34" charset="0"/>
                <a:cs typeface="Arial" panose="020B0604020202020204" pitchFamily="34" charset="0"/>
              </a:rPr>
              <a:t>нонилфенолэтоксилаты</a:t>
            </a:r>
            <a:r>
              <a:rPr lang="ru-RU" sz="1800" b="1" dirty="0">
                <a:solidFill>
                  <a:srgbClr val="002060"/>
                </a:solidFill>
                <a:effectLst/>
                <a:latin typeface="Arial" panose="020B0604020202020204" pitchFamily="34" charset="0"/>
                <a:ea typeface="Calibri" panose="020F0502020204030204" pitchFamily="34" charset="0"/>
                <a:cs typeface="Arial" panose="020B0604020202020204" pitchFamily="34" charset="0"/>
              </a:rPr>
              <a:t> не должны быть размещены на рынке ЕС или использоваться, как вещества или в смеси в концентрациях, равных или превышающих 0,1% по массе.</a:t>
            </a:r>
            <a:r>
              <a:rPr lang="ru-RU" sz="1800" dirty="0">
                <a:solidFill>
                  <a:srgbClr val="002060"/>
                </a:solidFill>
                <a:effectLst/>
                <a:latin typeface="Arial" panose="020B0604020202020204" pitchFamily="34" charset="0"/>
                <a:ea typeface="Calibri" panose="020F0502020204030204" pitchFamily="34" charset="0"/>
                <a:cs typeface="Arial" panose="020B0604020202020204" pitchFamily="34" charset="0"/>
              </a:rPr>
              <a:t> </a:t>
            </a:r>
            <a:endParaRPr lang="ru-RU" sz="180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algn="just"/>
            <a:r>
              <a:rPr lang="ru-RU" sz="1800" b="1" dirty="0">
                <a:solidFill>
                  <a:srgbClr val="C00000"/>
                </a:solidFill>
                <a:latin typeface="Arial" panose="020B0604020202020204" pitchFamily="34" charset="0"/>
                <a:ea typeface="Calibri" panose="020F0502020204030204" pitchFamily="34" charset="0"/>
                <a:cs typeface="Arial" panose="020B0604020202020204" pitchFamily="34" charset="0"/>
              </a:rPr>
              <a:t>П</a:t>
            </a:r>
            <a:r>
              <a:rPr lang="ru-RU" sz="1800" b="1" dirty="0">
                <a:solidFill>
                  <a:srgbClr val="C00000"/>
                </a:solidFill>
                <a:effectLst/>
                <a:latin typeface="Arial" panose="020B0604020202020204" pitchFamily="34" charset="0"/>
                <a:ea typeface="Calibri" panose="020F0502020204030204" pitchFamily="34" charset="0"/>
                <a:cs typeface="Arial" panose="020B0604020202020204" pitchFamily="34" charset="0"/>
              </a:rPr>
              <a:t>естициды</a:t>
            </a:r>
            <a:r>
              <a:rPr lang="ru-RU" sz="1800" b="1" dirty="0">
                <a:effectLst/>
                <a:latin typeface="Arial" panose="020B0604020202020204" pitchFamily="34" charset="0"/>
                <a:ea typeface="Calibri" panose="020F0502020204030204" pitchFamily="34" charset="0"/>
                <a:cs typeface="Arial" panose="020B0604020202020204" pitchFamily="34" charset="0"/>
              </a:rPr>
              <a:t>, </a:t>
            </a:r>
            <a:r>
              <a:rPr lang="ru-RU" sz="1800" b="1" dirty="0">
                <a:solidFill>
                  <a:srgbClr val="002060"/>
                </a:solidFill>
                <a:effectLst/>
                <a:latin typeface="Arial" panose="020B0604020202020204" pitchFamily="34" charset="0"/>
                <a:ea typeface="Calibri" panose="020F0502020204030204" pitchFamily="34" charset="0"/>
                <a:cs typeface="Arial" panose="020B0604020202020204" pitchFamily="34" charset="0"/>
              </a:rPr>
              <a:t>такие как </a:t>
            </a:r>
            <a:r>
              <a:rPr lang="ru-RU" sz="1800" b="1" dirty="0">
                <a:solidFill>
                  <a:srgbClr val="C00000"/>
                </a:solidFill>
                <a:effectLst/>
                <a:latin typeface="Arial" panose="020B0604020202020204" pitchFamily="34" charset="0"/>
                <a:ea typeface="Calibri" panose="020F0502020204030204" pitchFamily="34" charset="0"/>
                <a:cs typeface="Arial" panose="020B0604020202020204" pitchFamily="34" charset="0"/>
              </a:rPr>
              <a:t>бета-</a:t>
            </a:r>
            <a:r>
              <a:rPr lang="ru-RU" sz="1800" b="1" dirty="0" err="1">
                <a:solidFill>
                  <a:srgbClr val="C00000"/>
                </a:solidFill>
                <a:effectLst/>
                <a:latin typeface="Arial" panose="020B0604020202020204" pitchFamily="34" charset="0"/>
                <a:ea typeface="Calibri" panose="020F0502020204030204" pitchFamily="34" charset="0"/>
                <a:cs typeface="Arial" panose="020B0604020202020204" pitchFamily="34" charset="0"/>
              </a:rPr>
              <a:t>циперметрин</a:t>
            </a:r>
            <a:r>
              <a:rPr lang="ru-RU" sz="1800" b="1" dirty="0">
                <a:solidFill>
                  <a:srgbClr val="C00000"/>
                </a:solidFill>
                <a:effectLst/>
                <a:latin typeface="Arial" panose="020B0604020202020204" pitchFamily="34" charset="0"/>
                <a:ea typeface="Calibri" panose="020F0502020204030204" pitchFamily="34" charset="0"/>
                <a:cs typeface="Arial" panose="020B0604020202020204" pitchFamily="34" charset="0"/>
              </a:rPr>
              <a:t>, </a:t>
            </a:r>
            <a:r>
              <a:rPr lang="ru-RU" sz="1800" b="1" dirty="0" err="1">
                <a:solidFill>
                  <a:srgbClr val="C00000"/>
                </a:solidFill>
                <a:effectLst/>
                <a:latin typeface="Arial" panose="020B0604020202020204" pitchFamily="34" charset="0"/>
                <a:ea typeface="Calibri" panose="020F0502020204030204" pitchFamily="34" charset="0"/>
                <a:cs typeface="Arial" panose="020B0604020202020204" pitchFamily="34" charset="0"/>
              </a:rPr>
              <a:t>изопротурон</a:t>
            </a:r>
            <a:r>
              <a:rPr lang="ru-RU" sz="1800" b="1" dirty="0">
                <a:solidFill>
                  <a:srgbClr val="C00000"/>
                </a:solidFill>
                <a:effectLst/>
                <a:latin typeface="Arial" panose="020B0604020202020204" pitchFamily="34" charset="0"/>
                <a:ea typeface="Calibri" panose="020F0502020204030204" pitchFamily="34" charset="0"/>
                <a:cs typeface="Arial" panose="020B0604020202020204" pitchFamily="34" charset="0"/>
              </a:rPr>
              <a:t>, </a:t>
            </a:r>
            <a:r>
              <a:rPr lang="ru-RU" sz="1800" b="1" dirty="0" err="1">
                <a:solidFill>
                  <a:srgbClr val="C00000"/>
                </a:solidFill>
                <a:effectLst/>
                <a:latin typeface="Arial" panose="020B0604020202020204" pitchFamily="34" charset="0"/>
                <a:ea typeface="Calibri" panose="020F0502020204030204" pitchFamily="34" charset="0"/>
                <a:cs typeface="Arial" panose="020B0604020202020204" pitchFamily="34" charset="0"/>
              </a:rPr>
              <a:t>карбендазим</a:t>
            </a:r>
            <a:r>
              <a:rPr lang="ru-RU" sz="1800" b="1" dirty="0">
                <a:solidFill>
                  <a:srgbClr val="C00000"/>
                </a:solidFill>
                <a:effectLst/>
                <a:latin typeface="Arial" panose="020B0604020202020204" pitchFamily="34" charset="0"/>
                <a:ea typeface="Calibri" panose="020F0502020204030204" pitchFamily="34" charset="0"/>
                <a:cs typeface="Arial" panose="020B0604020202020204" pitchFamily="34" charset="0"/>
              </a:rPr>
              <a:t>, </a:t>
            </a:r>
            <a:r>
              <a:rPr lang="ru-RU" sz="1800" b="1" dirty="0" err="1">
                <a:solidFill>
                  <a:srgbClr val="C00000"/>
                </a:solidFill>
                <a:effectLst/>
                <a:latin typeface="Arial" panose="020B0604020202020204" pitchFamily="34" charset="0"/>
                <a:ea typeface="Calibri" panose="020F0502020204030204" pitchFamily="34" charset="0"/>
                <a:cs typeface="Arial" panose="020B0604020202020204" pitchFamily="34" charset="0"/>
              </a:rPr>
              <a:t>карбофуран</a:t>
            </a:r>
            <a:r>
              <a:rPr lang="ru-RU" sz="1800" b="1" dirty="0">
                <a:solidFill>
                  <a:srgbClr val="C00000"/>
                </a:solidFill>
                <a:effectLst/>
                <a:latin typeface="Arial" panose="020B0604020202020204" pitchFamily="34" charset="0"/>
                <a:ea typeface="Calibri" panose="020F0502020204030204" pitchFamily="34" charset="0"/>
                <a:cs typeface="Arial" panose="020B0604020202020204" pitchFamily="34" charset="0"/>
              </a:rPr>
              <a:t>, малатион, </a:t>
            </a:r>
            <a:r>
              <a:rPr lang="ru-RU" sz="1800" b="1" dirty="0" err="1">
                <a:solidFill>
                  <a:srgbClr val="C00000"/>
                </a:solidFill>
                <a:effectLst/>
                <a:latin typeface="Arial" panose="020B0604020202020204" pitchFamily="34" charset="0"/>
                <a:ea typeface="Calibri" panose="020F0502020204030204" pitchFamily="34" charset="0"/>
                <a:cs typeface="Arial" panose="020B0604020202020204" pitchFamily="34" charset="0"/>
              </a:rPr>
              <a:t>метомил</a:t>
            </a:r>
            <a:r>
              <a:rPr lang="ru-RU" sz="1800" b="1" dirty="0">
                <a:solidFill>
                  <a:srgbClr val="C00000"/>
                </a:solidFill>
                <a:effectLst/>
                <a:latin typeface="Arial" panose="020B0604020202020204" pitchFamily="34" charset="0"/>
                <a:ea typeface="Calibri" panose="020F0502020204030204" pitchFamily="34" charset="0"/>
                <a:cs typeface="Arial" panose="020B0604020202020204" pitchFamily="34" charset="0"/>
              </a:rPr>
              <a:t>, никотин, </a:t>
            </a:r>
            <a:r>
              <a:rPr lang="ru-RU" sz="1800" b="1" dirty="0" err="1">
                <a:solidFill>
                  <a:srgbClr val="C00000"/>
                </a:solidFill>
                <a:effectLst/>
                <a:latin typeface="Arial" panose="020B0604020202020204" pitchFamily="34" charset="0"/>
                <a:ea typeface="Calibri" panose="020F0502020204030204" pitchFamily="34" charset="0"/>
                <a:cs typeface="Arial" panose="020B0604020202020204" pitchFamily="34" charset="0"/>
              </a:rPr>
              <a:t>пикоксистробин</a:t>
            </a:r>
            <a:r>
              <a:rPr lang="ru-RU" sz="1800" b="1" dirty="0">
                <a:solidFill>
                  <a:srgbClr val="C00000"/>
                </a:solidFill>
                <a:effectLst/>
                <a:latin typeface="Arial" panose="020B0604020202020204" pitchFamily="34" charset="0"/>
                <a:ea typeface="Calibri" panose="020F0502020204030204" pitchFamily="34" charset="0"/>
                <a:cs typeface="Arial" panose="020B0604020202020204" pitchFamily="34" charset="0"/>
              </a:rPr>
              <a:t>, </a:t>
            </a:r>
            <a:r>
              <a:rPr lang="ru-RU" sz="1800" b="1" dirty="0" err="1">
                <a:solidFill>
                  <a:srgbClr val="C00000"/>
                </a:solidFill>
                <a:effectLst/>
                <a:latin typeface="Arial" panose="020B0604020202020204" pitchFamily="34" charset="0"/>
                <a:ea typeface="Calibri" panose="020F0502020204030204" pitchFamily="34" charset="0"/>
                <a:cs typeface="Arial" panose="020B0604020202020204" pitchFamily="34" charset="0"/>
              </a:rPr>
              <a:t>пропаргит</a:t>
            </a:r>
            <a:r>
              <a:rPr lang="ru-RU" sz="1800" b="1" dirty="0">
                <a:solidFill>
                  <a:srgbClr val="C00000"/>
                </a:solidFill>
                <a:effectLst/>
                <a:latin typeface="Arial" panose="020B0604020202020204" pitchFamily="34" charset="0"/>
                <a:ea typeface="Calibri" panose="020F0502020204030204" pitchFamily="34" charset="0"/>
                <a:cs typeface="Arial" panose="020B0604020202020204" pitchFamily="34" charset="0"/>
              </a:rPr>
              <a:t>, </a:t>
            </a:r>
            <a:r>
              <a:rPr lang="ru-RU" sz="1800" b="1" dirty="0" err="1">
                <a:solidFill>
                  <a:srgbClr val="C00000"/>
                </a:solidFill>
                <a:effectLst/>
                <a:latin typeface="Arial" panose="020B0604020202020204" pitchFamily="34" charset="0"/>
                <a:ea typeface="Calibri" panose="020F0502020204030204" pitchFamily="34" charset="0"/>
                <a:cs typeface="Arial" panose="020B0604020202020204" pitchFamily="34" charset="0"/>
              </a:rPr>
              <a:t>пропизохлор</a:t>
            </a:r>
            <a:r>
              <a:rPr lang="ru-RU" sz="1800" b="1" dirty="0">
                <a:solidFill>
                  <a:srgbClr val="C00000"/>
                </a:solidFill>
                <a:effectLst/>
                <a:latin typeface="Arial" panose="020B0604020202020204" pitchFamily="34" charset="0"/>
                <a:ea typeface="Calibri" panose="020F0502020204030204" pitchFamily="34" charset="0"/>
                <a:cs typeface="Arial" panose="020B0604020202020204" pitchFamily="34" charset="0"/>
              </a:rPr>
              <a:t>, </a:t>
            </a:r>
            <a:r>
              <a:rPr lang="ru-RU" sz="1800" b="1" dirty="0" err="1">
                <a:solidFill>
                  <a:srgbClr val="C00000"/>
                </a:solidFill>
                <a:effectLst/>
                <a:latin typeface="Arial" panose="020B0604020202020204" pitchFamily="34" charset="0"/>
                <a:ea typeface="Calibri" panose="020F0502020204030204" pitchFamily="34" charset="0"/>
                <a:cs typeface="Arial" panose="020B0604020202020204" pitchFamily="34" charset="0"/>
              </a:rPr>
              <a:t>триасульфурон</a:t>
            </a:r>
            <a:r>
              <a:rPr lang="ru-RU" sz="1800" b="1" dirty="0">
                <a:solidFill>
                  <a:srgbClr val="C00000"/>
                </a:solidFill>
                <a:effectLst/>
                <a:latin typeface="Arial" panose="020B0604020202020204" pitchFamily="34" charset="0"/>
                <a:ea typeface="Calibri" panose="020F0502020204030204" pitchFamily="34" charset="0"/>
                <a:cs typeface="Arial" panose="020B0604020202020204" pitchFamily="34" charset="0"/>
              </a:rPr>
              <a:t>, </a:t>
            </a:r>
            <a:r>
              <a:rPr lang="ru-RU" sz="1800" b="1" dirty="0" err="1">
                <a:solidFill>
                  <a:srgbClr val="C00000"/>
                </a:solidFill>
                <a:effectLst/>
                <a:latin typeface="Arial" panose="020B0604020202020204" pitchFamily="34" charset="0"/>
                <a:ea typeface="Calibri" panose="020F0502020204030204" pitchFamily="34" charset="0"/>
                <a:cs typeface="Arial" panose="020B0604020202020204" pitchFamily="34" charset="0"/>
              </a:rPr>
              <a:t>фипронил</a:t>
            </a:r>
            <a:r>
              <a:rPr lang="ru-RU" sz="1800" b="1" dirty="0">
                <a:effectLst/>
                <a:latin typeface="Arial" panose="020B0604020202020204" pitchFamily="34" charset="0"/>
                <a:ea typeface="Calibri" panose="020F0502020204030204" pitchFamily="34" charset="0"/>
                <a:cs typeface="Arial" panose="020B0604020202020204" pitchFamily="34" charset="0"/>
              </a:rPr>
              <a:t>, </a:t>
            </a:r>
            <a:r>
              <a:rPr lang="ru-RU" sz="1800" b="1" dirty="0">
                <a:solidFill>
                  <a:srgbClr val="002060"/>
                </a:solidFill>
                <a:effectLst/>
                <a:latin typeface="Arial" panose="020B0604020202020204" pitchFamily="34" charset="0"/>
                <a:ea typeface="Calibri" panose="020F0502020204030204" pitchFamily="34" charset="0"/>
                <a:cs typeface="Arial" panose="020B0604020202020204" pitchFamily="34" charset="0"/>
              </a:rPr>
              <a:t>которые во многих государствах запрещены вследствие характерных для них специфических и отдалённых  эффектов, в РФ они включены в «Государственный каталог пестицидов и агрохимикатов, разрешённых к применению на территории Российской Федерации» </a:t>
            </a:r>
            <a:endParaRPr lang="ru-RU" dirty="0">
              <a:solidFill>
                <a:srgbClr val="002060"/>
              </a:solidFill>
            </a:endParaRPr>
          </a:p>
        </p:txBody>
      </p:sp>
    </p:spTree>
    <p:extLst>
      <p:ext uri="{BB962C8B-B14F-4D97-AF65-F5344CB8AC3E}">
        <p14:creationId xmlns:p14="http://schemas.microsoft.com/office/powerpoint/2010/main" val="952462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E97C5591-3708-4C17-913C-6AFCF08C03A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50000" b="50000"/>
          <a:stretch/>
        </p:blipFill>
        <p:spPr>
          <a:xfrm>
            <a:off x="10838764" y="21952"/>
            <a:ext cx="1315501" cy="1136822"/>
          </a:xfrm>
          <a:prstGeom prst="rect">
            <a:avLst/>
          </a:prstGeom>
        </p:spPr>
      </p:pic>
      <p:sp>
        <p:nvSpPr>
          <p:cNvPr id="4" name="Прямоугольник 3"/>
          <p:cNvSpPr/>
          <p:nvPr/>
        </p:nvSpPr>
        <p:spPr>
          <a:xfrm>
            <a:off x="1263536" y="18523"/>
            <a:ext cx="9619012" cy="958660"/>
          </a:xfrm>
          <a:prstGeom prst="rect">
            <a:avLst/>
          </a:prstGeom>
        </p:spPr>
        <p:txBody>
          <a:bodyPr wrap="square">
            <a:spAutoFit/>
          </a:bodyPr>
          <a:lstStyle/>
          <a:p>
            <a:pPr algn="ctr">
              <a:lnSpc>
                <a:spcPct val="150000"/>
              </a:lnSpc>
            </a:pPr>
            <a:r>
              <a:rPr lang="ru-RU" sz="2000" b="1" dirty="0">
                <a:solidFill>
                  <a:srgbClr val="002060"/>
                </a:solidFill>
                <a:latin typeface="Arial" panose="020B0604020202020204" pitchFamily="34" charset="0"/>
                <a:cs typeface="Arial" panose="020B0604020202020204" pitchFamily="34" charset="0"/>
              </a:rPr>
              <a:t>Динамика объема импортируемых химических веществ </a:t>
            </a:r>
            <a:r>
              <a:rPr lang="en-US" sz="2000" b="1" dirty="0">
                <a:solidFill>
                  <a:srgbClr val="002060"/>
                </a:solidFill>
                <a:latin typeface="Arial" panose="020B0604020202020204" pitchFamily="34" charset="0"/>
                <a:cs typeface="Arial" panose="020B0604020202020204" pitchFamily="34" charset="0"/>
              </a:rPr>
              <a:t>(</a:t>
            </a:r>
            <a:r>
              <a:rPr lang="ru-RU" sz="2000" b="1" dirty="0">
                <a:solidFill>
                  <a:srgbClr val="002060"/>
                </a:solidFill>
                <a:latin typeface="Arial" panose="020B0604020202020204" pitchFamily="34" charset="0"/>
                <a:cs typeface="Arial" panose="020B0604020202020204" pitchFamily="34" charset="0"/>
              </a:rPr>
              <a:t>2020-2022</a:t>
            </a:r>
            <a:r>
              <a:rPr lang="en-US" sz="2000" b="1" dirty="0">
                <a:solidFill>
                  <a:srgbClr val="002060"/>
                </a:solidFill>
                <a:latin typeface="Arial" panose="020B0604020202020204" pitchFamily="34" charset="0"/>
                <a:cs typeface="Arial" panose="020B0604020202020204" pitchFamily="34" charset="0"/>
              </a:rPr>
              <a:t>)</a:t>
            </a:r>
            <a:endParaRPr lang="ru-RU" sz="2000" b="1" dirty="0">
              <a:solidFill>
                <a:srgbClr val="002060"/>
              </a:solidFill>
              <a:latin typeface="Arial" panose="020B0604020202020204" pitchFamily="34" charset="0"/>
              <a:cs typeface="Arial" panose="020B0604020202020204" pitchFamily="34" charset="0"/>
            </a:endParaRPr>
          </a:p>
          <a:p>
            <a:pPr algn="ctr">
              <a:lnSpc>
                <a:spcPct val="150000"/>
              </a:lnSpc>
            </a:pPr>
            <a:r>
              <a:rPr lang="en-US" sz="2000" b="1" dirty="0">
                <a:solidFill>
                  <a:srgbClr val="002060"/>
                </a:solidFill>
                <a:latin typeface="Arial" panose="020B0604020202020204" pitchFamily="34" charset="0"/>
                <a:cs typeface="Arial" panose="020B0604020202020204" pitchFamily="34" charset="0"/>
              </a:rPr>
              <a:t>Dynamics of the volume of imported chemicals (2020-2022)</a:t>
            </a:r>
            <a:endParaRPr lang="ru-RU" sz="2000" b="1" dirty="0">
              <a:solidFill>
                <a:srgbClr val="002060"/>
              </a:solidFill>
              <a:latin typeface="Arial" panose="020B0604020202020204" pitchFamily="34" charset="0"/>
              <a:cs typeface="Arial" panose="020B0604020202020204" pitchFamily="34" charset="0"/>
            </a:endParaRPr>
          </a:p>
        </p:txBody>
      </p:sp>
      <p:graphicFrame>
        <p:nvGraphicFramePr>
          <p:cNvPr id="7" name="Диаграмма 6"/>
          <p:cNvGraphicFramePr>
            <a:graphicFrameLocks/>
          </p:cNvGraphicFramePr>
          <p:nvPr>
            <p:extLst>
              <p:ext uri="{D42A27DB-BD31-4B8C-83A1-F6EECF244321}">
                <p14:modId xmlns:p14="http://schemas.microsoft.com/office/powerpoint/2010/main" val="712281527"/>
              </p:ext>
            </p:extLst>
          </p:nvPr>
        </p:nvGraphicFramePr>
        <p:xfrm>
          <a:off x="190238" y="1081311"/>
          <a:ext cx="11683941" cy="54373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FF64816B-AA37-4284-A3D9-5627CA6E603C}"/>
              </a:ext>
            </a:extLst>
          </p:cNvPr>
          <p:cNvSpPr txBox="1"/>
          <p:nvPr/>
        </p:nvSpPr>
        <p:spPr>
          <a:xfrm>
            <a:off x="190238" y="6512389"/>
            <a:ext cx="5245347" cy="307777"/>
          </a:xfrm>
          <a:prstGeom prst="rect">
            <a:avLst/>
          </a:prstGeom>
          <a:noFill/>
        </p:spPr>
        <p:txBody>
          <a:bodyPr wrap="none" rtlCol="0">
            <a:spAutoFit/>
          </a:bodyPr>
          <a:lstStyle/>
          <a:p>
            <a:r>
              <a:rPr lang="en-US" sz="1400" dirty="0">
                <a:solidFill>
                  <a:srgbClr val="002060"/>
                </a:solidFill>
                <a:latin typeface="Arial" panose="020B0604020202020204" pitchFamily="34" charset="0"/>
                <a:cs typeface="Arial" panose="020B0604020202020204" pitchFamily="34" charset="0"/>
              </a:rPr>
              <a:t>* </a:t>
            </a:r>
            <a:r>
              <a:rPr lang="ru-RU" sz="1400" dirty="0">
                <a:solidFill>
                  <a:srgbClr val="002060"/>
                </a:solidFill>
                <a:latin typeface="Arial" panose="020B0604020202020204" pitchFamily="34" charset="0"/>
                <a:cs typeface="Arial" panose="020B0604020202020204" pitchFamily="34" charset="0"/>
              </a:rPr>
              <a:t>Данные по состоянию на 01.02.2022 / </a:t>
            </a:r>
            <a:r>
              <a:rPr lang="en-US" sz="1400" dirty="0">
                <a:solidFill>
                  <a:srgbClr val="002060"/>
                </a:solidFill>
                <a:latin typeface="Arial" panose="020B0604020202020204" pitchFamily="34" charset="0"/>
                <a:cs typeface="Arial" panose="020B0604020202020204" pitchFamily="34" charset="0"/>
              </a:rPr>
              <a:t>Data as of 01.02.2022</a:t>
            </a:r>
          </a:p>
        </p:txBody>
      </p:sp>
      <p:sp>
        <p:nvSpPr>
          <p:cNvPr id="2" name="TextBox 1"/>
          <p:cNvSpPr txBox="1"/>
          <p:nvPr/>
        </p:nvSpPr>
        <p:spPr>
          <a:xfrm>
            <a:off x="10699669" y="6396335"/>
            <a:ext cx="1323368" cy="461665"/>
          </a:xfrm>
          <a:prstGeom prst="rect">
            <a:avLst/>
          </a:prstGeom>
          <a:noFill/>
        </p:spPr>
        <p:txBody>
          <a:bodyPr wrap="square" rtlCol="0">
            <a:spAutoFit/>
          </a:bodyPr>
          <a:lstStyle/>
          <a:p>
            <a:r>
              <a:rPr lang="ru-RU" sz="1200" dirty="0">
                <a:solidFill>
                  <a:srgbClr val="002060"/>
                </a:solidFill>
                <a:latin typeface="Arial" panose="020B0604020202020204" pitchFamily="34" charset="0"/>
                <a:cs typeface="Arial" panose="020B0604020202020204" pitchFamily="34" charset="0"/>
              </a:rPr>
              <a:t>Количество, т / </a:t>
            </a:r>
            <a:r>
              <a:rPr lang="ru-RU" sz="1200" dirty="0" err="1">
                <a:solidFill>
                  <a:srgbClr val="002060"/>
                </a:solidFill>
                <a:latin typeface="Arial" panose="020B0604020202020204" pitchFamily="34" charset="0"/>
                <a:cs typeface="Arial" panose="020B0604020202020204" pitchFamily="34" charset="0"/>
              </a:rPr>
              <a:t>Amount</a:t>
            </a:r>
            <a:r>
              <a:rPr lang="ru-RU" sz="1200" dirty="0">
                <a:solidFill>
                  <a:srgbClr val="002060"/>
                </a:solidFill>
                <a:latin typeface="Arial" panose="020B0604020202020204" pitchFamily="34" charset="0"/>
                <a:cs typeface="Arial" panose="020B0604020202020204" pitchFamily="34" charset="0"/>
              </a:rPr>
              <a:t>, t </a:t>
            </a:r>
          </a:p>
        </p:txBody>
      </p:sp>
    </p:spTree>
    <p:extLst>
      <p:ext uri="{BB962C8B-B14F-4D97-AF65-F5344CB8AC3E}">
        <p14:creationId xmlns:p14="http://schemas.microsoft.com/office/powerpoint/2010/main" val="2532706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E97C5591-3708-4C17-913C-6AFCF08C03A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50000" b="50000"/>
          <a:stretch/>
        </p:blipFill>
        <p:spPr>
          <a:xfrm>
            <a:off x="10838764" y="21952"/>
            <a:ext cx="1315501" cy="1136822"/>
          </a:xfrm>
          <a:prstGeom prst="rect">
            <a:avLst/>
          </a:prstGeom>
        </p:spPr>
      </p:pic>
      <p:graphicFrame>
        <p:nvGraphicFramePr>
          <p:cNvPr id="5" name="Диаграмма 4"/>
          <p:cNvGraphicFramePr>
            <a:graphicFrameLocks/>
          </p:cNvGraphicFramePr>
          <p:nvPr>
            <p:extLst>
              <p:ext uri="{D42A27DB-BD31-4B8C-83A1-F6EECF244321}">
                <p14:modId xmlns:p14="http://schemas.microsoft.com/office/powerpoint/2010/main" val="755449351"/>
              </p:ext>
            </p:extLst>
          </p:nvPr>
        </p:nvGraphicFramePr>
        <p:xfrm>
          <a:off x="0" y="1579418"/>
          <a:ext cx="7708817" cy="5142016"/>
        </p:xfrm>
        <a:graphic>
          <a:graphicData uri="http://schemas.openxmlformats.org/drawingml/2006/chart">
            <c:chart xmlns:c="http://schemas.openxmlformats.org/drawingml/2006/chart" xmlns:r="http://schemas.openxmlformats.org/officeDocument/2006/relationships" r:id="rId3"/>
          </a:graphicData>
        </a:graphic>
      </p:graphicFrame>
      <p:sp>
        <p:nvSpPr>
          <p:cNvPr id="9" name="Прямоугольник 8"/>
          <p:cNvSpPr/>
          <p:nvPr/>
        </p:nvSpPr>
        <p:spPr>
          <a:xfrm>
            <a:off x="2130317" y="18021"/>
            <a:ext cx="7937228" cy="1015663"/>
          </a:xfrm>
          <a:prstGeom prst="rect">
            <a:avLst/>
          </a:prstGeom>
        </p:spPr>
        <p:txBody>
          <a:bodyPr wrap="square">
            <a:spAutoFit/>
          </a:bodyPr>
          <a:lstStyle/>
          <a:p>
            <a:pPr algn="ctr">
              <a:lnSpc>
                <a:spcPct val="150000"/>
              </a:lnSpc>
            </a:pPr>
            <a:r>
              <a:rPr lang="ru-RU" sz="2000" b="1" dirty="0">
                <a:solidFill>
                  <a:srgbClr val="002060"/>
                </a:solidFill>
                <a:latin typeface="Arial" panose="020B0604020202020204" pitchFamily="34" charset="0"/>
                <a:cs typeface="Arial" panose="020B0604020202020204" pitchFamily="34" charset="0"/>
              </a:rPr>
              <a:t>Динамика ввоза новых опасных химических веществ с 2020 </a:t>
            </a:r>
          </a:p>
          <a:p>
            <a:pPr algn="ctr">
              <a:lnSpc>
                <a:spcPct val="150000"/>
              </a:lnSpc>
            </a:pPr>
            <a:r>
              <a:rPr lang="en-US" sz="2000" b="1" dirty="0">
                <a:solidFill>
                  <a:srgbClr val="002060"/>
                </a:solidFill>
                <a:latin typeface="Arial" panose="020B0604020202020204" pitchFamily="34" charset="0"/>
                <a:cs typeface="Arial" panose="020B0604020202020204" pitchFamily="34" charset="0"/>
              </a:rPr>
              <a:t>Dynamics of import of new hazardous chemicals since 2020</a:t>
            </a:r>
            <a:r>
              <a:rPr lang="ru-RU" sz="2000" b="1" dirty="0">
                <a:solidFill>
                  <a:srgbClr val="002060"/>
                </a:solidFill>
                <a:latin typeface="Arial" panose="020B0604020202020204" pitchFamily="34" charset="0"/>
                <a:cs typeface="Arial" panose="020B0604020202020204" pitchFamily="34" charset="0"/>
              </a:rPr>
              <a:t> </a:t>
            </a:r>
          </a:p>
        </p:txBody>
      </p:sp>
      <p:graphicFrame>
        <p:nvGraphicFramePr>
          <p:cNvPr id="7" name="Диаграмма 6"/>
          <p:cNvGraphicFramePr>
            <a:graphicFrameLocks/>
          </p:cNvGraphicFramePr>
          <p:nvPr>
            <p:extLst>
              <p:ext uri="{D42A27DB-BD31-4B8C-83A1-F6EECF244321}">
                <p14:modId xmlns:p14="http://schemas.microsoft.com/office/powerpoint/2010/main" val="228798700"/>
              </p:ext>
            </p:extLst>
          </p:nvPr>
        </p:nvGraphicFramePr>
        <p:xfrm>
          <a:off x="1373859" y="1210183"/>
          <a:ext cx="9322128" cy="5092915"/>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FF64816B-AA37-4284-A3D9-5627CA6E603C}"/>
              </a:ext>
            </a:extLst>
          </p:cNvPr>
          <p:cNvSpPr txBox="1"/>
          <p:nvPr/>
        </p:nvSpPr>
        <p:spPr>
          <a:xfrm>
            <a:off x="190239" y="6288032"/>
            <a:ext cx="5245347" cy="307777"/>
          </a:xfrm>
          <a:prstGeom prst="rect">
            <a:avLst/>
          </a:prstGeom>
          <a:noFill/>
        </p:spPr>
        <p:txBody>
          <a:bodyPr wrap="none" rtlCol="0">
            <a:spAutoFit/>
          </a:bodyPr>
          <a:lstStyle/>
          <a:p>
            <a:r>
              <a:rPr lang="en-US" sz="1400" dirty="0">
                <a:solidFill>
                  <a:srgbClr val="002060"/>
                </a:solidFill>
                <a:latin typeface="Arial" panose="020B0604020202020204" pitchFamily="34" charset="0"/>
                <a:cs typeface="Arial" panose="020B0604020202020204" pitchFamily="34" charset="0"/>
              </a:rPr>
              <a:t>* </a:t>
            </a:r>
            <a:r>
              <a:rPr lang="ru-RU" sz="1400" dirty="0">
                <a:solidFill>
                  <a:srgbClr val="002060"/>
                </a:solidFill>
                <a:latin typeface="Arial" panose="020B0604020202020204" pitchFamily="34" charset="0"/>
                <a:cs typeface="Arial" panose="020B0604020202020204" pitchFamily="34" charset="0"/>
              </a:rPr>
              <a:t>Данные по состоянию на 01.02.2022 / </a:t>
            </a:r>
            <a:r>
              <a:rPr lang="en-US" sz="1400" dirty="0">
                <a:solidFill>
                  <a:srgbClr val="002060"/>
                </a:solidFill>
                <a:latin typeface="Arial" panose="020B0604020202020204" pitchFamily="34" charset="0"/>
                <a:cs typeface="Arial" panose="020B0604020202020204" pitchFamily="34" charset="0"/>
              </a:rPr>
              <a:t>Data as of 01.02.2022</a:t>
            </a:r>
          </a:p>
        </p:txBody>
      </p:sp>
    </p:spTree>
    <p:extLst>
      <p:ext uri="{BB962C8B-B14F-4D97-AF65-F5344CB8AC3E}">
        <p14:creationId xmlns:p14="http://schemas.microsoft.com/office/powerpoint/2010/main" val="1328265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E97C5591-3708-4C17-913C-6AFCF08C03A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50000" b="50000"/>
          <a:stretch/>
        </p:blipFill>
        <p:spPr>
          <a:xfrm>
            <a:off x="10838764" y="21952"/>
            <a:ext cx="1315501" cy="1136822"/>
          </a:xfrm>
          <a:prstGeom prst="rect">
            <a:avLst/>
          </a:prstGeom>
        </p:spPr>
      </p:pic>
      <p:graphicFrame>
        <p:nvGraphicFramePr>
          <p:cNvPr id="5" name="Диаграмма 4"/>
          <p:cNvGraphicFramePr>
            <a:graphicFrameLocks/>
          </p:cNvGraphicFramePr>
          <p:nvPr>
            <p:extLst>
              <p:ext uri="{D42A27DB-BD31-4B8C-83A1-F6EECF244321}">
                <p14:modId xmlns:p14="http://schemas.microsoft.com/office/powerpoint/2010/main" val="4057129054"/>
              </p:ext>
            </p:extLst>
          </p:nvPr>
        </p:nvGraphicFramePr>
        <p:xfrm>
          <a:off x="0" y="1579418"/>
          <a:ext cx="7708817" cy="514201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6793992" y="1817656"/>
            <a:ext cx="5239512" cy="4201663"/>
          </a:xfrm>
          <a:prstGeom prst="rect">
            <a:avLst/>
          </a:prstGeom>
          <a:noFill/>
        </p:spPr>
        <p:txBody>
          <a:bodyPr wrap="square" rtlCol="0">
            <a:spAutoFit/>
          </a:bodyPr>
          <a:lstStyle/>
          <a:p>
            <a:pPr marL="265113" indent="-265113" algn="just">
              <a:lnSpc>
                <a:spcPct val="120000"/>
              </a:lnSpc>
            </a:pPr>
            <a:r>
              <a:rPr lang="ru-RU" sz="1600" dirty="0">
                <a:solidFill>
                  <a:srgbClr val="002060"/>
                </a:solidFill>
                <a:latin typeface="Arial" panose="020B0604020202020204" pitchFamily="34" charset="0"/>
                <a:cs typeface="Arial" panose="020B0604020202020204" pitchFamily="34" charset="0"/>
              </a:rPr>
              <a:t>* </a:t>
            </a:r>
            <a:r>
              <a:rPr lang="ru-RU" sz="1600" b="1" dirty="0">
                <a:solidFill>
                  <a:srgbClr val="002060"/>
                </a:solidFill>
                <a:latin typeface="Arial" panose="020B0604020202020204" pitchFamily="34" charset="0"/>
                <a:cs typeface="Arial" panose="020B0604020202020204" pitchFamily="34" charset="0"/>
              </a:rPr>
              <a:t>Промышленные химикаты используются  в лакокрасочной промышленности, ветеринарии, в лабораторном деле, в качестве катализаторов, </a:t>
            </a:r>
            <a:r>
              <a:rPr lang="ru-RU" sz="1600" b="1" dirty="0" err="1">
                <a:solidFill>
                  <a:srgbClr val="002060"/>
                </a:solidFill>
                <a:latin typeface="Arial" panose="020B0604020202020204" pitchFamily="34" charset="0"/>
                <a:cs typeface="Arial" panose="020B0604020202020204" pitchFamily="34" charset="0"/>
              </a:rPr>
              <a:t>дезинфектантов</a:t>
            </a:r>
            <a:r>
              <a:rPr lang="ru-RU" sz="1600" b="1" dirty="0">
                <a:solidFill>
                  <a:srgbClr val="002060"/>
                </a:solidFill>
                <a:latin typeface="Arial" panose="020B0604020202020204" pitchFamily="34" charset="0"/>
                <a:cs typeface="Arial" panose="020B0604020202020204" pitchFamily="34" charset="0"/>
              </a:rPr>
              <a:t>, промышленных </a:t>
            </a:r>
            <a:r>
              <a:rPr lang="ru-RU" sz="1600" b="1" dirty="0" err="1">
                <a:solidFill>
                  <a:srgbClr val="002060"/>
                </a:solidFill>
                <a:latin typeface="Arial" panose="020B0604020202020204" pitchFamily="34" charset="0"/>
                <a:cs typeface="Arial" panose="020B0604020202020204" pitchFamily="34" charset="0"/>
              </a:rPr>
              <a:t>биоцидов</a:t>
            </a:r>
            <a:r>
              <a:rPr lang="ru-RU" sz="1600" b="1" dirty="0">
                <a:solidFill>
                  <a:srgbClr val="002060"/>
                </a:solidFill>
                <a:latin typeface="Arial" panose="020B0604020202020204" pitchFamily="34" charset="0"/>
                <a:cs typeface="Arial" panose="020B0604020202020204" pitchFamily="34" charset="0"/>
              </a:rPr>
              <a:t> и др.</a:t>
            </a:r>
          </a:p>
          <a:p>
            <a:pPr algn="just">
              <a:lnSpc>
                <a:spcPct val="120000"/>
              </a:lnSpc>
            </a:pPr>
            <a:r>
              <a:rPr lang="ru-RU" sz="1600" b="1" dirty="0">
                <a:solidFill>
                  <a:srgbClr val="002060"/>
                </a:solidFill>
                <a:latin typeface="Arial" panose="020B0604020202020204" pitchFamily="34" charset="0"/>
                <a:cs typeface="Arial" panose="020B0604020202020204" pitchFamily="34" charset="0"/>
              </a:rPr>
              <a:t>** </a:t>
            </a:r>
            <a:r>
              <a:rPr lang="en-US" sz="1600" b="1" dirty="0">
                <a:solidFill>
                  <a:srgbClr val="002060"/>
                </a:solidFill>
                <a:latin typeface="Arial" panose="020B0604020202020204" pitchFamily="34" charset="0"/>
                <a:cs typeface="Arial" panose="020B0604020202020204" pitchFamily="34" charset="0"/>
              </a:rPr>
              <a:t> </a:t>
            </a:r>
            <a:r>
              <a:rPr lang="ru-RU" sz="1600" b="1" dirty="0">
                <a:solidFill>
                  <a:srgbClr val="002060"/>
                </a:solidFill>
                <a:latin typeface="Arial" panose="020B0604020202020204" pitchFamily="34" charset="0"/>
                <a:cs typeface="Arial" panose="020B0604020202020204" pitchFamily="34" charset="0"/>
              </a:rPr>
              <a:t>Для применения в сельском хозяйстве</a:t>
            </a:r>
          </a:p>
          <a:p>
            <a:pPr marL="447675" indent="-447675" algn="just">
              <a:lnSpc>
                <a:spcPct val="120000"/>
              </a:lnSpc>
            </a:pPr>
            <a:r>
              <a:rPr lang="ru-RU" sz="1600" b="1" dirty="0">
                <a:solidFill>
                  <a:srgbClr val="002060"/>
                </a:solidFill>
                <a:latin typeface="Arial" panose="020B0604020202020204" pitchFamily="34" charset="0"/>
                <a:cs typeface="Arial" panose="020B0604020202020204" pitchFamily="34" charset="0"/>
              </a:rPr>
              <a:t>*** Для двойного использования</a:t>
            </a:r>
          </a:p>
          <a:p>
            <a:pPr algn="just">
              <a:lnSpc>
                <a:spcPct val="120000"/>
              </a:lnSpc>
            </a:pPr>
            <a:endParaRPr lang="ru-RU" sz="1600" b="1" dirty="0">
              <a:solidFill>
                <a:srgbClr val="002060"/>
              </a:solidFill>
              <a:latin typeface="Arial" panose="020B0604020202020204" pitchFamily="34" charset="0"/>
              <a:cs typeface="Arial" panose="020B0604020202020204" pitchFamily="34" charset="0"/>
            </a:endParaRPr>
          </a:p>
          <a:p>
            <a:pPr marL="265113" indent="-265113" algn="just">
              <a:lnSpc>
                <a:spcPct val="120000"/>
              </a:lnSpc>
            </a:pPr>
            <a:r>
              <a:rPr lang="en-US" sz="1600" b="1" dirty="0">
                <a:solidFill>
                  <a:srgbClr val="002060"/>
                </a:solidFill>
                <a:latin typeface="Arial" panose="020B0604020202020204" pitchFamily="34" charset="0"/>
                <a:cs typeface="Arial" panose="020B0604020202020204" pitchFamily="34" charset="0"/>
              </a:rPr>
              <a:t>*   Industrial chemicals are used in the paint and varnish industry, veterinary medicine, in laboratory work, as catalysts, disinfectants, industrial biocides, etc.</a:t>
            </a:r>
            <a:endParaRPr lang="ru-RU" sz="1600" b="1" dirty="0">
              <a:solidFill>
                <a:srgbClr val="002060"/>
              </a:solidFill>
              <a:latin typeface="Arial" panose="020B0604020202020204" pitchFamily="34" charset="0"/>
              <a:cs typeface="Arial" panose="020B0604020202020204" pitchFamily="34" charset="0"/>
            </a:endParaRPr>
          </a:p>
          <a:p>
            <a:pPr algn="just">
              <a:lnSpc>
                <a:spcPct val="120000"/>
              </a:lnSpc>
            </a:pPr>
            <a:r>
              <a:rPr lang="en-US" sz="1600" b="1" dirty="0">
                <a:solidFill>
                  <a:srgbClr val="002060"/>
                </a:solidFill>
                <a:latin typeface="Arial" panose="020B0604020202020204" pitchFamily="34" charset="0"/>
                <a:cs typeface="Arial" panose="020B0604020202020204" pitchFamily="34" charset="0"/>
              </a:rPr>
              <a:t>**  For use in agriculture</a:t>
            </a:r>
            <a:endParaRPr lang="ru-RU" sz="1600" b="1" dirty="0">
              <a:solidFill>
                <a:srgbClr val="002060"/>
              </a:solidFill>
              <a:latin typeface="Arial" panose="020B0604020202020204" pitchFamily="34" charset="0"/>
              <a:cs typeface="Arial" panose="020B0604020202020204" pitchFamily="34" charset="0"/>
            </a:endParaRPr>
          </a:p>
          <a:p>
            <a:pPr algn="just">
              <a:lnSpc>
                <a:spcPct val="120000"/>
              </a:lnSpc>
            </a:pPr>
            <a:r>
              <a:rPr lang="en-US" sz="1600" b="1" dirty="0">
                <a:solidFill>
                  <a:srgbClr val="002060"/>
                </a:solidFill>
                <a:latin typeface="Arial" panose="020B0604020202020204" pitchFamily="34" charset="0"/>
                <a:cs typeface="Arial" panose="020B0604020202020204" pitchFamily="34" charset="0"/>
              </a:rPr>
              <a:t>*** For dual use</a:t>
            </a:r>
            <a:endParaRPr lang="ru-RU" sz="1600" b="1" dirty="0">
              <a:solidFill>
                <a:srgbClr val="002060"/>
              </a:solidFill>
              <a:latin typeface="Arial" panose="020B0604020202020204" pitchFamily="34" charset="0"/>
              <a:cs typeface="Arial" panose="020B0604020202020204" pitchFamily="34" charset="0"/>
            </a:endParaRPr>
          </a:p>
        </p:txBody>
      </p:sp>
      <p:sp>
        <p:nvSpPr>
          <p:cNvPr id="2" name="Прямоугольник 1"/>
          <p:cNvSpPr/>
          <p:nvPr/>
        </p:nvSpPr>
        <p:spPr>
          <a:xfrm>
            <a:off x="1965724" y="27165"/>
            <a:ext cx="8277101" cy="958660"/>
          </a:xfrm>
          <a:prstGeom prst="rect">
            <a:avLst/>
          </a:prstGeom>
        </p:spPr>
        <p:txBody>
          <a:bodyPr wrap="square">
            <a:spAutoFit/>
          </a:bodyPr>
          <a:lstStyle/>
          <a:p>
            <a:pPr algn="ctr">
              <a:lnSpc>
                <a:spcPct val="150000"/>
              </a:lnSpc>
            </a:pPr>
            <a:r>
              <a:rPr lang="ru-RU" sz="2000" b="1" dirty="0">
                <a:solidFill>
                  <a:srgbClr val="002060"/>
                </a:solidFill>
                <a:latin typeface="Arial" panose="020B0604020202020204" pitchFamily="34" charset="0"/>
                <a:cs typeface="Arial" panose="020B0604020202020204" pitchFamily="34" charset="0"/>
              </a:rPr>
              <a:t>Использование ввозимых по процедуре ПОС веществ</a:t>
            </a:r>
          </a:p>
          <a:p>
            <a:pPr algn="ctr">
              <a:lnSpc>
                <a:spcPct val="150000"/>
              </a:lnSpc>
            </a:pPr>
            <a:r>
              <a:rPr lang="en-US" sz="2000" b="1" dirty="0">
                <a:solidFill>
                  <a:srgbClr val="002060"/>
                </a:solidFill>
                <a:latin typeface="Arial" panose="020B0604020202020204" pitchFamily="34" charset="0"/>
                <a:cs typeface="Arial" panose="020B0604020202020204" pitchFamily="34" charset="0"/>
              </a:rPr>
              <a:t>Use of </a:t>
            </a:r>
            <a:r>
              <a:rPr lang="ru-RU" sz="2000" b="1" dirty="0" err="1">
                <a:solidFill>
                  <a:srgbClr val="002060"/>
                </a:solidFill>
                <a:latin typeface="Arial" panose="020B0604020202020204" pitchFamily="34" charset="0"/>
                <a:cs typeface="Arial" panose="020B0604020202020204" pitchFamily="34" charset="0"/>
              </a:rPr>
              <a:t>chemicals</a:t>
            </a:r>
            <a:r>
              <a:rPr lang="en-US" sz="2000" b="1" dirty="0">
                <a:solidFill>
                  <a:srgbClr val="002060"/>
                </a:solidFill>
                <a:latin typeface="Arial" panose="020B0604020202020204" pitchFamily="34" charset="0"/>
                <a:cs typeface="Arial" panose="020B0604020202020204" pitchFamily="34" charset="0"/>
              </a:rPr>
              <a:t> imported under the </a:t>
            </a:r>
            <a:r>
              <a:rPr lang="ru-RU" sz="2000" b="1" dirty="0">
                <a:solidFill>
                  <a:srgbClr val="002060"/>
                </a:solidFill>
                <a:latin typeface="Arial" panose="020B0604020202020204" pitchFamily="34" charset="0"/>
                <a:cs typeface="Arial" panose="020B0604020202020204" pitchFamily="34" charset="0"/>
              </a:rPr>
              <a:t>PIС</a:t>
            </a:r>
            <a:r>
              <a:rPr lang="en-US" sz="2000" b="1" dirty="0">
                <a:solidFill>
                  <a:srgbClr val="002060"/>
                </a:solidFill>
                <a:latin typeface="Arial" panose="020B0604020202020204" pitchFamily="34" charset="0"/>
                <a:cs typeface="Arial" panose="020B0604020202020204" pitchFamily="34" charset="0"/>
              </a:rPr>
              <a:t> procedure</a:t>
            </a:r>
            <a:endParaRPr lang="ru-RU" sz="20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321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E97C5591-3708-4C17-913C-6AFCF08C03A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50000" b="50000"/>
          <a:stretch/>
        </p:blipFill>
        <p:spPr>
          <a:xfrm>
            <a:off x="10838764" y="21952"/>
            <a:ext cx="1315501" cy="1136822"/>
          </a:xfrm>
          <a:prstGeom prst="rect">
            <a:avLst/>
          </a:prstGeom>
        </p:spPr>
      </p:pic>
      <p:graphicFrame>
        <p:nvGraphicFramePr>
          <p:cNvPr id="5" name="Диаграмма 4"/>
          <p:cNvGraphicFramePr>
            <a:graphicFrameLocks/>
          </p:cNvGraphicFramePr>
          <p:nvPr>
            <p:extLst>
              <p:ext uri="{D42A27DB-BD31-4B8C-83A1-F6EECF244321}">
                <p14:modId xmlns:p14="http://schemas.microsoft.com/office/powerpoint/2010/main" val="482158044"/>
              </p:ext>
            </p:extLst>
          </p:nvPr>
        </p:nvGraphicFramePr>
        <p:xfrm>
          <a:off x="0" y="1579418"/>
          <a:ext cx="7708817" cy="51420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Таблица 7"/>
          <p:cNvGraphicFramePr>
            <a:graphicFrameLocks noGrp="1"/>
          </p:cNvGraphicFramePr>
          <p:nvPr>
            <p:extLst>
              <p:ext uri="{D42A27DB-BD31-4B8C-83A1-F6EECF244321}">
                <p14:modId xmlns:p14="http://schemas.microsoft.com/office/powerpoint/2010/main" val="2766477512"/>
              </p:ext>
            </p:extLst>
          </p:nvPr>
        </p:nvGraphicFramePr>
        <p:xfrm>
          <a:off x="194488" y="1450613"/>
          <a:ext cx="4633544" cy="4683822"/>
        </p:xfrm>
        <a:graphic>
          <a:graphicData uri="http://schemas.openxmlformats.org/drawingml/2006/table">
            <a:tbl>
              <a:tblPr firstRow="1" firstCol="1" bandRow="1">
                <a:tableStyleId>{5C22544A-7EE6-4342-B048-85BDC9FD1C3A}</a:tableStyleId>
              </a:tblPr>
              <a:tblGrid>
                <a:gridCol w="2850464">
                  <a:extLst>
                    <a:ext uri="{9D8B030D-6E8A-4147-A177-3AD203B41FA5}">
                      <a16:colId xmlns:a16="http://schemas.microsoft.com/office/drawing/2014/main" val="20000"/>
                    </a:ext>
                  </a:extLst>
                </a:gridCol>
                <a:gridCol w="86868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tblGrid>
              <a:tr h="324392">
                <a:tc rowSpan="2">
                  <a:txBody>
                    <a:bodyPr/>
                    <a:lstStyle/>
                    <a:p>
                      <a:pPr algn="ctr" fontAlgn="b">
                        <a:lnSpc>
                          <a:spcPct val="115000"/>
                        </a:lnSpc>
                        <a:spcAft>
                          <a:spcPts val="0"/>
                        </a:spcAft>
                      </a:pPr>
                      <a:r>
                        <a:rPr lang="ru-RU" sz="1600" b="0" kern="1200" dirty="0">
                          <a:solidFill>
                            <a:schemeClr val="bg1"/>
                          </a:solidFill>
                          <a:effectLst/>
                          <a:latin typeface="Arial" panose="020B0604020202020204" pitchFamily="34" charset="0"/>
                          <a:cs typeface="Arial" panose="020B0604020202020204" pitchFamily="34" charset="0"/>
                        </a:rPr>
                        <a:t>Страна / C</a:t>
                      </a:r>
                      <a:r>
                        <a:rPr lang="en-US" sz="1600" b="0" kern="1200" dirty="0" err="1">
                          <a:solidFill>
                            <a:schemeClr val="bg1"/>
                          </a:solidFill>
                          <a:effectLst/>
                          <a:latin typeface="Arial" panose="020B0604020202020204" pitchFamily="34" charset="0"/>
                          <a:cs typeface="Arial" panose="020B0604020202020204" pitchFamily="34" charset="0"/>
                        </a:rPr>
                        <a:t>ountry</a:t>
                      </a:r>
                      <a:endParaRPr lang="ru-RU" sz="1600" b="0" dirty="0">
                        <a:solidFill>
                          <a:schemeClr val="bg1"/>
                        </a:solidFill>
                        <a:effectLst/>
                        <a:latin typeface="Arial" panose="020B0604020202020204" pitchFamily="34" charset="0"/>
                        <a:ea typeface="Calibri"/>
                        <a:cs typeface="Arial" panose="020B0604020202020204" pitchFamily="34" charset="0"/>
                      </a:endParaRPr>
                    </a:p>
                  </a:txBody>
                  <a:tcPr marL="68580" marR="68580" marT="0" marB="0"/>
                </a:tc>
                <a:tc gridSpan="2">
                  <a:txBody>
                    <a:bodyPr/>
                    <a:lstStyle/>
                    <a:p>
                      <a:pPr algn="ctr">
                        <a:lnSpc>
                          <a:spcPct val="115000"/>
                        </a:lnSpc>
                        <a:spcAft>
                          <a:spcPts val="0"/>
                        </a:spcAft>
                      </a:pPr>
                      <a:r>
                        <a:rPr lang="ru-RU" sz="1600" b="0" dirty="0">
                          <a:solidFill>
                            <a:schemeClr val="bg1"/>
                          </a:solidFill>
                          <a:effectLst/>
                          <a:latin typeface="Arial" panose="020B0604020202020204" pitchFamily="34" charset="0"/>
                          <a:cs typeface="Arial" panose="020B0604020202020204" pitchFamily="34" charset="0"/>
                        </a:rPr>
                        <a:t>%</a:t>
                      </a:r>
                      <a:r>
                        <a:rPr lang="en-US" sz="1600" b="0" dirty="0">
                          <a:solidFill>
                            <a:schemeClr val="bg1"/>
                          </a:solidFill>
                          <a:effectLst/>
                          <a:latin typeface="Arial" panose="020B0604020202020204" pitchFamily="34" charset="0"/>
                          <a:cs typeface="Arial" panose="020B0604020202020204" pitchFamily="34" charset="0"/>
                        </a:rPr>
                        <a:t>*</a:t>
                      </a:r>
                      <a:endParaRPr lang="ru-RU" sz="1600" b="0" dirty="0">
                        <a:solidFill>
                          <a:schemeClr val="bg1"/>
                        </a:solidFill>
                        <a:effectLst/>
                        <a:latin typeface="Arial" panose="020B0604020202020204" pitchFamily="34" charset="0"/>
                        <a:ea typeface="Calibri"/>
                        <a:cs typeface="Arial" panose="020B0604020202020204" pitchFamily="34" charset="0"/>
                      </a:endParaRPr>
                    </a:p>
                  </a:txBody>
                  <a:tcPr marL="68580" marR="68580" marT="0" marB="0"/>
                </a:tc>
                <a:tc hMerge="1">
                  <a:txBody>
                    <a:bodyPr/>
                    <a:lstStyle/>
                    <a:p>
                      <a:endParaRPr lang="ru-RU"/>
                    </a:p>
                  </a:txBody>
                  <a:tcPr/>
                </a:tc>
                <a:extLst>
                  <a:ext uri="{0D108BD9-81ED-4DB2-BD59-A6C34878D82A}">
                    <a16:rowId xmlns:a16="http://schemas.microsoft.com/office/drawing/2014/main" val="10000"/>
                  </a:ext>
                </a:extLst>
              </a:tr>
              <a:tr h="360117">
                <a:tc vMerge="1">
                  <a:txBody>
                    <a:bodyPr/>
                    <a:lstStyle/>
                    <a:p>
                      <a:endParaRPr lang="ru-RU"/>
                    </a:p>
                  </a:txBody>
                  <a:tcPr/>
                </a:tc>
                <a:tc>
                  <a:txBody>
                    <a:bodyPr/>
                    <a:lstStyle/>
                    <a:p>
                      <a:pPr algn="ctr" fontAlgn="b">
                        <a:spcAft>
                          <a:spcPts val="0"/>
                        </a:spcAft>
                      </a:pPr>
                      <a:r>
                        <a:rPr lang="ru-RU" sz="1600" b="0" kern="1200" dirty="0">
                          <a:solidFill>
                            <a:schemeClr val="tx1"/>
                          </a:solidFill>
                          <a:effectLst/>
                          <a:latin typeface="Arial" panose="020B0604020202020204" pitchFamily="34" charset="0"/>
                          <a:cs typeface="Arial" panose="020B0604020202020204" pitchFamily="34" charset="0"/>
                        </a:rPr>
                        <a:t>2020</a:t>
                      </a:r>
                      <a:endParaRPr lang="ru-RU" sz="1600" b="0" dirty="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dirty="0">
                          <a:solidFill>
                            <a:schemeClr val="tx1"/>
                          </a:solidFill>
                          <a:effectLst/>
                          <a:latin typeface="Arial" panose="020B0604020202020204" pitchFamily="34" charset="0"/>
                          <a:cs typeface="Arial" panose="020B0604020202020204" pitchFamily="34" charset="0"/>
                        </a:rPr>
                        <a:t>2021</a:t>
                      </a:r>
                      <a:endParaRPr lang="ru-RU" sz="1600" b="0" dirty="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extLst>
                  <a:ext uri="{0D108BD9-81ED-4DB2-BD59-A6C34878D82A}">
                    <a16:rowId xmlns:a16="http://schemas.microsoft.com/office/drawing/2014/main" val="10001"/>
                  </a:ext>
                </a:extLst>
              </a:tr>
              <a:tr h="388029">
                <a:tc>
                  <a:txBody>
                    <a:bodyPr/>
                    <a:lstStyle/>
                    <a:p>
                      <a:pPr fontAlgn="b">
                        <a:lnSpc>
                          <a:spcPts val="1650"/>
                        </a:lnSpc>
                        <a:spcAft>
                          <a:spcPts val="0"/>
                        </a:spcAft>
                      </a:pPr>
                      <a:r>
                        <a:rPr lang="ru-RU" sz="1600" b="0" kern="1200" dirty="0">
                          <a:solidFill>
                            <a:schemeClr val="bg1"/>
                          </a:solidFill>
                          <a:effectLst/>
                          <a:latin typeface="Arial" panose="020B0604020202020204" pitchFamily="34" charset="0"/>
                          <a:cs typeface="Arial" panose="020B0604020202020204" pitchFamily="34" charset="0"/>
                        </a:rPr>
                        <a:t>Германия / </a:t>
                      </a:r>
                      <a:r>
                        <a:rPr lang="ru-RU" sz="1600" b="0" kern="1200" dirty="0" err="1">
                          <a:solidFill>
                            <a:schemeClr val="bg1"/>
                          </a:solidFill>
                          <a:effectLst/>
                          <a:latin typeface="Arial" panose="020B0604020202020204" pitchFamily="34" charset="0"/>
                          <a:cs typeface="Arial" panose="020B0604020202020204" pitchFamily="34" charset="0"/>
                        </a:rPr>
                        <a:t>Germany</a:t>
                      </a:r>
                      <a:r>
                        <a:rPr lang="ru-RU" sz="1600" b="0" kern="1200" dirty="0">
                          <a:solidFill>
                            <a:schemeClr val="bg1"/>
                          </a:solidFill>
                          <a:effectLst/>
                          <a:latin typeface="Arial" panose="020B0604020202020204" pitchFamily="34" charset="0"/>
                          <a:cs typeface="Arial" panose="020B0604020202020204" pitchFamily="34" charset="0"/>
                        </a:rPr>
                        <a:t>  </a:t>
                      </a:r>
                      <a:endParaRPr lang="ru-RU" sz="1600" b="0" dirty="0">
                        <a:solidFill>
                          <a:schemeClr val="bg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dirty="0">
                          <a:solidFill>
                            <a:schemeClr val="tx1"/>
                          </a:solidFill>
                          <a:effectLst/>
                          <a:latin typeface="Arial" panose="020B0604020202020204" pitchFamily="34" charset="0"/>
                          <a:cs typeface="Arial" panose="020B0604020202020204" pitchFamily="34" charset="0"/>
                        </a:rPr>
                        <a:t>26,22</a:t>
                      </a:r>
                      <a:endParaRPr lang="ru-RU" sz="1600" b="0" dirty="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dirty="0">
                          <a:solidFill>
                            <a:schemeClr val="tx1"/>
                          </a:solidFill>
                          <a:effectLst/>
                          <a:latin typeface="Arial" panose="020B0604020202020204" pitchFamily="34" charset="0"/>
                          <a:cs typeface="Arial" panose="020B0604020202020204" pitchFamily="34" charset="0"/>
                        </a:rPr>
                        <a:t>25,00</a:t>
                      </a:r>
                      <a:endParaRPr lang="ru-RU" sz="1600" b="0" dirty="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extLst>
                  <a:ext uri="{0D108BD9-81ED-4DB2-BD59-A6C34878D82A}">
                    <a16:rowId xmlns:a16="http://schemas.microsoft.com/office/drawing/2014/main" val="10002"/>
                  </a:ext>
                </a:extLst>
              </a:tr>
              <a:tr h="380010">
                <a:tc>
                  <a:txBody>
                    <a:bodyPr/>
                    <a:lstStyle/>
                    <a:p>
                      <a:pPr fontAlgn="b">
                        <a:lnSpc>
                          <a:spcPts val="1630"/>
                        </a:lnSpc>
                        <a:spcAft>
                          <a:spcPts val="0"/>
                        </a:spcAft>
                      </a:pPr>
                      <a:r>
                        <a:rPr lang="ru-RU" sz="1600" b="0" kern="1200" dirty="0">
                          <a:solidFill>
                            <a:schemeClr val="bg1"/>
                          </a:solidFill>
                          <a:effectLst/>
                          <a:latin typeface="Arial" panose="020B0604020202020204" pitchFamily="34" charset="0"/>
                          <a:cs typeface="Arial" panose="020B0604020202020204" pitchFamily="34" charset="0"/>
                        </a:rPr>
                        <a:t>Франция / </a:t>
                      </a:r>
                      <a:r>
                        <a:rPr lang="ru-RU" sz="1600" b="0" kern="1200" dirty="0" err="1">
                          <a:solidFill>
                            <a:schemeClr val="bg1"/>
                          </a:solidFill>
                          <a:effectLst/>
                          <a:latin typeface="Arial" panose="020B0604020202020204" pitchFamily="34" charset="0"/>
                          <a:cs typeface="Arial" panose="020B0604020202020204" pitchFamily="34" charset="0"/>
                        </a:rPr>
                        <a:t>France</a:t>
                      </a:r>
                      <a:endParaRPr lang="ru-RU" sz="1600" b="0" dirty="0">
                        <a:solidFill>
                          <a:schemeClr val="bg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dirty="0">
                          <a:solidFill>
                            <a:schemeClr val="tx1"/>
                          </a:solidFill>
                          <a:effectLst/>
                          <a:latin typeface="Arial" panose="020B0604020202020204" pitchFamily="34" charset="0"/>
                          <a:cs typeface="Arial" panose="020B0604020202020204" pitchFamily="34" charset="0"/>
                        </a:rPr>
                        <a:t>17,89</a:t>
                      </a:r>
                      <a:endParaRPr lang="ru-RU" sz="1600" b="0" dirty="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dirty="0">
                          <a:solidFill>
                            <a:schemeClr val="tx1"/>
                          </a:solidFill>
                          <a:effectLst/>
                          <a:latin typeface="Arial" panose="020B0604020202020204" pitchFamily="34" charset="0"/>
                          <a:cs typeface="Arial" panose="020B0604020202020204" pitchFamily="34" charset="0"/>
                        </a:rPr>
                        <a:t>19,02</a:t>
                      </a:r>
                      <a:endParaRPr lang="ru-RU" sz="1600" b="0" dirty="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extLst>
                  <a:ext uri="{0D108BD9-81ED-4DB2-BD59-A6C34878D82A}">
                    <a16:rowId xmlns:a16="http://schemas.microsoft.com/office/drawing/2014/main" val="10003"/>
                  </a:ext>
                </a:extLst>
              </a:tr>
              <a:tr h="344385">
                <a:tc>
                  <a:txBody>
                    <a:bodyPr/>
                    <a:lstStyle/>
                    <a:p>
                      <a:pPr fontAlgn="b">
                        <a:lnSpc>
                          <a:spcPts val="1630"/>
                        </a:lnSpc>
                        <a:spcAft>
                          <a:spcPts val="0"/>
                        </a:spcAft>
                      </a:pPr>
                      <a:r>
                        <a:rPr lang="ru-RU" sz="1600" b="0" kern="1200" dirty="0">
                          <a:solidFill>
                            <a:schemeClr val="bg1"/>
                          </a:solidFill>
                          <a:effectLst/>
                          <a:latin typeface="Arial" panose="020B0604020202020204" pitchFamily="34" charset="0"/>
                          <a:cs typeface="Arial" panose="020B0604020202020204" pitchFamily="34" charset="0"/>
                        </a:rPr>
                        <a:t>Италия / </a:t>
                      </a:r>
                      <a:r>
                        <a:rPr lang="ru-RU" sz="1600" b="0" kern="1200" dirty="0" err="1">
                          <a:solidFill>
                            <a:schemeClr val="bg1"/>
                          </a:solidFill>
                          <a:effectLst/>
                          <a:latin typeface="Arial" panose="020B0604020202020204" pitchFamily="34" charset="0"/>
                          <a:cs typeface="Arial" panose="020B0604020202020204" pitchFamily="34" charset="0"/>
                        </a:rPr>
                        <a:t>Italy</a:t>
                      </a:r>
                      <a:endParaRPr lang="ru-RU" sz="1600" b="0" dirty="0">
                        <a:solidFill>
                          <a:schemeClr val="bg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a:solidFill>
                            <a:schemeClr val="tx1"/>
                          </a:solidFill>
                          <a:effectLst/>
                          <a:latin typeface="Arial" panose="020B0604020202020204" pitchFamily="34" charset="0"/>
                          <a:cs typeface="Arial" panose="020B0604020202020204" pitchFamily="34" charset="0"/>
                        </a:rPr>
                        <a:t>15,04</a:t>
                      </a:r>
                      <a:endParaRPr lang="ru-RU" sz="1600" b="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dirty="0">
                          <a:solidFill>
                            <a:schemeClr val="tx1"/>
                          </a:solidFill>
                          <a:effectLst/>
                          <a:latin typeface="Arial" panose="020B0604020202020204" pitchFamily="34" charset="0"/>
                          <a:cs typeface="Arial" panose="020B0604020202020204" pitchFamily="34" charset="0"/>
                        </a:rPr>
                        <a:t>12,61</a:t>
                      </a:r>
                      <a:endParaRPr lang="ru-RU" sz="1600" b="0" dirty="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extLst>
                  <a:ext uri="{0D108BD9-81ED-4DB2-BD59-A6C34878D82A}">
                    <a16:rowId xmlns:a16="http://schemas.microsoft.com/office/drawing/2014/main" val="10004"/>
                  </a:ext>
                </a:extLst>
              </a:tr>
              <a:tr h="380009">
                <a:tc>
                  <a:txBody>
                    <a:bodyPr/>
                    <a:lstStyle/>
                    <a:p>
                      <a:pPr fontAlgn="b">
                        <a:lnSpc>
                          <a:spcPts val="1630"/>
                        </a:lnSpc>
                        <a:spcAft>
                          <a:spcPts val="0"/>
                        </a:spcAft>
                      </a:pPr>
                      <a:r>
                        <a:rPr lang="ru-RU" sz="1600" b="0" kern="1200" dirty="0">
                          <a:solidFill>
                            <a:schemeClr val="bg1"/>
                          </a:solidFill>
                          <a:effectLst/>
                          <a:latin typeface="Arial" panose="020B0604020202020204" pitchFamily="34" charset="0"/>
                          <a:cs typeface="Arial" panose="020B0604020202020204" pitchFamily="34" charset="0"/>
                        </a:rPr>
                        <a:t>Бельгия / </a:t>
                      </a:r>
                      <a:r>
                        <a:rPr lang="en-US" sz="1600" b="0" kern="1200" dirty="0">
                          <a:solidFill>
                            <a:schemeClr val="bg1"/>
                          </a:solidFill>
                          <a:effectLst/>
                          <a:latin typeface="Arial" panose="020B0604020202020204" pitchFamily="34" charset="0"/>
                          <a:cs typeface="Arial" panose="020B0604020202020204" pitchFamily="34" charset="0"/>
                        </a:rPr>
                        <a:t>Belgium</a:t>
                      </a:r>
                      <a:endParaRPr lang="ru-RU" sz="1600" b="0" dirty="0">
                        <a:solidFill>
                          <a:schemeClr val="bg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a:solidFill>
                            <a:schemeClr val="tx1"/>
                          </a:solidFill>
                          <a:effectLst/>
                          <a:latin typeface="Arial" panose="020B0604020202020204" pitchFamily="34" charset="0"/>
                          <a:cs typeface="Arial" panose="020B0604020202020204" pitchFamily="34" charset="0"/>
                        </a:rPr>
                        <a:t>7,32</a:t>
                      </a:r>
                      <a:endParaRPr lang="ru-RU" sz="1600" b="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dirty="0">
                          <a:solidFill>
                            <a:schemeClr val="tx1"/>
                          </a:solidFill>
                          <a:effectLst/>
                          <a:latin typeface="Arial" panose="020B0604020202020204" pitchFamily="34" charset="0"/>
                          <a:cs typeface="Arial" panose="020B0604020202020204" pitchFamily="34" charset="0"/>
                        </a:rPr>
                        <a:t>12,39</a:t>
                      </a:r>
                      <a:endParaRPr lang="ru-RU" sz="1600" b="0" dirty="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extLst>
                  <a:ext uri="{0D108BD9-81ED-4DB2-BD59-A6C34878D82A}">
                    <a16:rowId xmlns:a16="http://schemas.microsoft.com/office/drawing/2014/main" val="10005"/>
                  </a:ext>
                </a:extLst>
              </a:tr>
              <a:tr h="356260">
                <a:tc>
                  <a:txBody>
                    <a:bodyPr/>
                    <a:lstStyle/>
                    <a:p>
                      <a:pPr fontAlgn="b">
                        <a:spcAft>
                          <a:spcPts val="0"/>
                        </a:spcAft>
                      </a:pPr>
                      <a:r>
                        <a:rPr lang="ru-RU" sz="1600" b="0" kern="1200" dirty="0">
                          <a:solidFill>
                            <a:schemeClr val="bg1"/>
                          </a:solidFill>
                          <a:effectLst/>
                          <a:latin typeface="Arial" panose="020B0604020202020204" pitchFamily="34" charset="0"/>
                          <a:cs typeface="Arial" panose="020B0604020202020204" pitchFamily="34" charset="0"/>
                        </a:rPr>
                        <a:t>Польша / </a:t>
                      </a:r>
                      <a:r>
                        <a:rPr lang="en-US" sz="1600" b="0" kern="1200" dirty="0">
                          <a:solidFill>
                            <a:schemeClr val="bg1"/>
                          </a:solidFill>
                          <a:effectLst/>
                          <a:latin typeface="Arial" panose="020B0604020202020204" pitchFamily="34" charset="0"/>
                          <a:cs typeface="Arial" panose="020B0604020202020204" pitchFamily="34" charset="0"/>
                        </a:rPr>
                        <a:t>Poland</a:t>
                      </a:r>
                      <a:endParaRPr lang="ru-RU" sz="1600" b="0" dirty="0">
                        <a:solidFill>
                          <a:schemeClr val="bg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a:solidFill>
                            <a:schemeClr val="tx1"/>
                          </a:solidFill>
                          <a:effectLst/>
                          <a:latin typeface="Arial" panose="020B0604020202020204" pitchFamily="34" charset="0"/>
                          <a:cs typeface="Arial" panose="020B0604020202020204" pitchFamily="34" charset="0"/>
                        </a:rPr>
                        <a:t>6,91</a:t>
                      </a:r>
                      <a:endParaRPr lang="ru-RU" sz="1600" b="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dirty="0">
                          <a:solidFill>
                            <a:schemeClr val="tx1"/>
                          </a:solidFill>
                          <a:effectLst/>
                          <a:latin typeface="Arial" panose="020B0604020202020204" pitchFamily="34" charset="0"/>
                          <a:cs typeface="Arial" panose="020B0604020202020204" pitchFamily="34" charset="0"/>
                        </a:rPr>
                        <a:t>7,48</a:t>
                      </a:r>
                      <a:endParaRPr lang="ru-RU" sz="1600" b="0" dirty="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extLst>
                  <a:ext uri="{0D108BD9-81ED-4DB2-BD59-A6C34878D82A}">
                    <a16:rowId xmlns:a16="http://schemas.microsoft.com/office/drawing/2014/main" val="10006"/>
                  </a:ext>
                </a:extLst>
              </a:tr>
              <a:tr h="0">
                <a:tc>
                  <a:txBody>
                    <a:bodyPr/>
                    <a:lstStyle/>
                    <a:p>
                      <a:pPr fontAlgn="b">
                        <a:spcAft>
                          <a:spcPts val="0"/>
                        </a:spcAft>
                      </a:pPr>
                      <a:r>
                        <a:rPr lang="ru-RU" sz="1600" b="0" kern="1200" dirty="0">
                          <a:solidFill>
                            <a:schemeClr val="bg1"/>
                          </a:solidFill>
                          <a:effectLst/>
                          <a:latin typeface="Arial" panose="020B0604020202020204" pitchFamily="34" charset="0"/>
                          <a:cs typeface="Arial" panose="020B0604020202020204" pitchFamily="34" charset="0"/>
                        </a:rPr>
                        <a:t>Нидерланды / </a:t>
                      </a:r>
                      <a:r>
                        <a:rPr lang="en-US" sz="1600" b="0" kern="1200" dirty="0">
                          <a:solidFill>
                            <a:schemeClr val="bg1"/>
                          </a:solidFill>
                          <a:effectLst/>
                          <a:latin typeface="Arial" panose="020B0604020202020204" pitchFamily="34" charset="0"/>
                          <a:cs typeface="Arial" panose="020B0604020202020204" pitchFamily="34" charset="0"/>
                        </a:rPr>
                        <a:t>Netherlands</a:t>
                      </a:r>
                      <a:endParaRPr lang="ru-RU" sz="1600" b="0" dirty="0">
                        <a:solidFill>
                          <a:schemeClr val="bg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a:solidFill>
                            <a:schemeClr val="tx1"/>
                          </a:solidFill>
                          <a:effectLst/>
                          <a:latin typeface="Arial" panose="020B0604020202020204" pitchFamily="34" charset="0"/>
                          <a:cs typeface="Arial" panose="020B0604020202020204" pitchFamily="34" charset="0"/>
                        </a:rPr>
                        <a:t>6,30</a:t>
                      </a:r>
                      <a:endParaRPr lang="ru-RU" sz="1600" b="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dirty="0">
                          <a:solidFill>
                            <a:schemeClr val="tx1"/>
                          </a:solidFill>
                          <a:effectLst/>
                          <a:latin typeface="Arial" panose="020B0604020202020204" pitchFamily="34" charset="0"/>
                          <a:cs typeface="Arial" panose="020B0604020202020204" pitchFamily="34" charset="0"/>
                        </a:rPr>
                        <a:t>5,56</a:t>
                      </a:r>
                      <a:endParaRPr lang="ru-RU" sz="1600" b="0" dirty="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extLst>
                  <a:ext uri="{0D108BD9-81ED-4DB2-BD59-A6C34878D82A}">
                    <a16:rowId xmlns:a16="http://schemas.microsoft.com/office/drawing/2014/main" val="10007"/>
                  </a:ext>
                </a:extLst>
              </a:tr>
              <a:tr h="353884">
                <a:tc>
                  <a:txBody>
                    <a:bodyPr/>
                    <a:lstStyle/>
                    <a:p>
                      <a:pPr fontAlgn="b">
                        <a:spcAft>
                          <a:spcPts val="0"/>
                        </a:spcAft>
                      </a:pPr>
                      <a:r>
                        <a:rPr lang="ru-RU" sz="1600" b="0" kern="1200" dirty="0">
                          <a:solidFill>
                            <a:schemeClr val="bg1"/>
                          </a:solidFill>
                          <a:effectLst/>
                          <a:latin typeface="Arial" panose="020B0604020202020204" pitchFamily="34" charset="0"/>
                          <a:cs typeface="Arial" panose="020B0604020202020204" pitchFamily="34" charset="0"/>
                        </a:rPr>
                        <a:t>Испания / </a:t>
                      </a:r>
                      <a:r>
                        <a:rPr lang="ru-RU" sz="1600" b="0" kern="1200" dirty="0" err="1">
                          <a:solidFill>
                            <a:schemeClr val="bg1"/>
                          </a:solidFill>
                          <a:effectLst/>
                          <a:latin typeface="Arial" panose="020B0604020202020204" pitchFamily="34" charset="0"/>
                          <a:cs typeface="Arial" panose="020B0604020202020204" pitchFamily="34" charset="0"/>
                        </a:rPr>
                        <a:t>Spain</a:t>
                      </a:r>
                      <a:endParaRPr lang="ru-RU" sz="1600" b="0" dirty="0">
                        <a:solidFill>
                          <a:schemeClr val="bg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a:solidFill>
                            <a:schemeClr val="tx1"/>
                          </a:solidFill>
                          <a:effectLst/>
                          <a:latin typeface="Arial" panose="020B0604020202020204" pitchFamily="34" charset="0"/>
                          <a:cs typeface="Arial" panose="020B0604020202020204" pitchFamily="34" charset="0"/>
                        </a:rPr>
                        <a:t>4,47</a:t>
                      </a:r>
                      <a:endParaRPr lang="ru-RU" sz="1600" b="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dirty="0">
                          <a:solidFill>
                            <a:schemeClr val="tx1"/>
                          </a:solidFill>
                          <a:effectLst/>
                          <a:latin typeface="Arial" panose="020B0604020202020204" pitchFamily="34" charset="0"/>
                          <a:cs typeface="Arial" panose="020B0604020202020204" pitchFamily="34" charset="0"/>
                        </a:rPr>
                        <a:t>4,49</a:t>
                      </a:r>
                      <a:endParaRPr lang="ru-RU" sz="1600" b="0" dirty="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extLst>
                  <a:ext uri="{0D108BD9-81ED-4DB2-BD59-A6C34878D82A}">
                    <a16:rowId xmlns:a16="http://schemas.microsoft.com/office/drawing/2014/main" val="10008"/>
                  </a:ext>
                </a:extLst>
              </a:tr>
              <a:tr h="356259">
                <a:tc>
                  <a:txBody>
                    <a:bodyPr/>
                    <a:lstStyle/>
                    <a:p>
                      <a:pPr fontAlgn="b">
                        <a:spcAft>
                          <a:spcPts val="0"/>
                        </a:spcAft>
                      </a:pPr>
                      <a:r>
                        <a:rPr lang="ru-RU" sz="1600" b="0" kern="1200" dirty="0">
                          <a:solidFill>
                            <a:schemeClr val="bg1"/>
                          </a:solidFill>
                          <a:effectLst/>
                          <a:latin typeface="Arial" panose="020B0604020202020204" pitchFamily="34" charset="0"/>
                          <a:cs typeface="Arial" panose="020B0604020202020204" pitchFamily="34" charset="0"/>
                        </a:rPr>
                        <a:t>Венгрия / </a:t>
                      </a:r>
                      <a:r>
                        <a:rPr lang="en-US" sz="1600" b="0" kern="1200" dirty="0">
                          <a:solidFill>
                            <a:schemeClr val="bg1"/>
                          </a:solidFill>
                          <a:effectLst/>
                          <a:latin typeface="Arial" panose="020B0604020202020204" pitchFamily="34" charset="0"/>
                          <a:cs typeface="Arial" panose="020B0604020202020204" pitchFamily="34" charset="0"/>
                        </a:rPr>
                        <a:t>Hungary</a:t>
                      </a:r>
                      <a:endParaRPr lang="ru-RU" sz="1600" b="0" dirty="0">
                        <a:solidFill>
                          <a:schemeClr val="bg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a:solidFill>
                            <a:schemeClr val="tx1"/>
                          </a:solidFill>
                          <a:effectLst/>
                          <a:latin typeface="Arial" panose="020B0604020202020204" pitchFamily="34" charset="0"/>
                          <a:cs typeface="Arial" panose="020B0604020202020204" pitchFamily="34" charset="0"/>
                        </a:rPr>
                        <a:t>1,63</a:t>
                      </a:r>
                      <a:endParaRPr lang="ru-RU" sz="1600" b="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dirty="0">
                          <a:solidFill>
                            <a:schemeClr val="tx1"/>
                          </a:solidFill>
                          <a:effectLst/>
                          <a:latin typeface="Arial" panose="020B0604020202020204" pitchFamily="34" charset="0"/>
                          <a:cs typeface="Arial" panose="020B0604020202020204" pitchFamily="34" charset="0"/>
                        </a:rPr>
                        <a:t>2,78</a:t>
                      </a:r>
                      <a:endParaRPr lang="ru-RU" sz="1600" b="0" dirty="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extLst>
                  <a:ext uri="{0D108BD9-81ED-4DB2-BD59-A6C34878D82A}">
                    <a16:rowId xmlns:a16="http://schemas.microsoft.com/office/drawing/2014/main" val="10009"/>
                  </a:ext>
                </a:extLst>
              </a:tr>
              <a:tr h="0">
                <a:tc>
                  <a:txBody>
                    <a:bodyPr/>
                    <a:lstStyle/>
                    <a:p>
                      <a:pPr fontAlgn="b">
                        <a:spcAft>
                          <a:spcPts val="0"/>
                        </a:spcAft>
                      </a:pPr>
                      <a:r>
                        <a:rPr lang="ru-RU" sz="1600" b="0" kern="1200" dirty="0">
                          <a:solidFill>
                            <a:schemeClr val="bg1"/>
                          </a:solidFill>
                          <a:effectLst/>
                          <a:latin typeface="Arial" panose="020B0604020202020204" pitchFamily="34" charset="0"/>
                          <a:cs typeface="Arial" panose="020B0604020202020204" pitchFamily="34" charset="0"/>
                        </a:rPr>
                        <a:t>Соединенное Королевство / </a:t>
                      </a:r>
                      <a:r>
                        <a:rPr lang="en-US" sz="1600" b="0" kern="1200" dirty="0">
                          <a:solidFill>
                            <a:schemeClr val="bg1"/>
                          </a:solidFill>
                          <a:effectLst/>
                          <a:latin typeface="Arial" panose="020B0604020202020204" pitchFamily="34" charset="0"/>
                          <a:cs typeface="Arial" panose="020B0604020202020204" pitchFamily="34" charset="0"/>
                        </a:rPr>
                        <a:t>United Kingdom</a:t>
                      </a:r>
                      <a:endParaRPr lang="ru-RU" sz="1600" b="0" dirty="0">
                        <a:solidFill>
                          <a:schemeClr val="bg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a:solidFill>
                            <a:schemeClr val="tx1"/>
                          </a:solidFill>
                          <a:effectLst/>
                          <a:latin typeface="Arial" panose="020B0604020202020204" pitchFamily="34" charset="0"/>
                          <a:cs typeface="Arial" panose="020B0604020202020204" pitchFamily="34" charset="0"/>
                        </a:rPr>
                        <a:t>4,27</a:t>
                      </a:r>
                      <a:endParaRPr lang="ru-RU" sz="1600" b="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dirty="0">
                          <a:solidFill>
                            <a:schemeClr val="tx1"/>
                          </a:solidFill>
                          <a:effectLst/>
                          <a:latin typeface="Arial" panose="020B0604020202020204" pitchFamily="34" charset="0"/>
                          <a:cs typeface="Arial" panose="020B0604020202020204" pitchFamily="34" charset="0"/>
                        </a:rPr>
                        <a:t>1,92</a:t>
                      </a:r>
                      <a:endParaRPr lang="ru-RU" sz="1600" b="0" dirty="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extLst>
                  <a:ext uri="{0D108BD9-81ED-4DB2-BD59-A6C34878D82A}">
                    <a16:rowId xmlns:a16="http://schemas.microsoft.com/office/drawing/2014/main" val="10010"/>
                  </a:ext>
                </a:extLst>
              </a:tr>
              <a:tr h="364573">
                <a:tc>
                  <a:txBody>
                    <a:bodyPr/>
                    <a:lstStyle/>
                    <a:p>
                      <a:pPr fontAlgn="b">
                        <a:spcAft>
                          <a:spcPts val="0"/>
                        </a:spcAft>
                      </a:pPr>
                      <a:r>
                        <a:rPr lang="ru-RU" sz="1600" b="0" kern="1200" dirty="0">
                          <a:solidFill>
                            <a:schemeClr val="bg1"/>
                          </a:solidFill>
                          <a:effectLst/>
                          <a:latin typeface="Arial" panose="020B0604020202020204" pitchFamily="34" charset="0"/>
                          <a:cs typeface="Arial" panose="020B0604020202020204" pitchFamily="34" charset="0"/>
                        </a:rPr>
                        <a:t>Ирландия / </a:t>
                      </a:r>
                      <a:r>
                        <a:rPr lang="en-US" sz="1600" b="0" kern="1200" dirty="0">
                          <a:solidFill>
                            <a:schemeClr val="bg1"/>
                          </a:solidFill>
                          <a:effectLst/>
                          <a:latin typeface="Arial" panose="020B0604020202020204" pitchFamily="34" charset="0"/>
                          <a:cs typeface="Arial" panose="020B0604020202020204" pitchFamily="34" charset="0"/>
                        </a:rPr>
                        <a:t>Ireland</a:t>
                      </a:r>
                      <a:endParaRPr lang="ru-RU" sz="1600" b="0" dirty="0">
                        <a:solidFill>
                          <a:schemeClr val="bg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a:solidFill>
                            <a:schemeClr val="tx1"/>
                          </a:solidFill>
                          <a:effectLst/>
                          <a:latin typeface="Arial" panose="020B0604020202020204" pitchFamily="34" charset="0"/>
                          <a:cs typeface="Arial" panose="020B0604020202020204" pitchFamily="34" charset="0"/>
                        </a:rPr>
                        <a:t>1,42</a:t>
                      </a:r>
                      <a:endParaRPr lang="ru-RU" sz="1600" b="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dirty="0">
                          <a:solidFill>
                            <a:schemeClr val="tx1"/>
                          </a:solidFill>
                          <a:effectLst/>
                          <a:latin typeface="Arial" panose="020B0604020202020204" pitchFamily="34" charset="0"/>
                          <a:cs typeface="Arial" panose="020B0604020202020204" pitchFamily="34" charset="0"/>
                        </a:rPr>
                        <a:t>1,50</a:t>
                      </a:r>
                      <a:endParaRPr lang="ru-RU" sz="1600" b="0" dirty="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extLst>
                  <a:ext uri="{0D108BD9-81ED-4DB2-BD59-A6C34878D82A}">
                    <a16:rowId xmlns:a16="http://schemas.microsoft.com/office/drawing/2014/main" val="10011"/>
                  </a:ext>
                </a:extLst>
              </a:tr>
              <a:tr h="344384">
                <a:tc>
                  <a:txBody>
                    <a:bodyPr/>
                    <a:lstStyle/>
                    <a:p>
                      <a:pPr fontAlgn="b">
                        <a:spcAft>
                          <a:spcPts val="0"/>
                        </a:spcAft>
                      </a:pPr>
                      <a:r>
                        <a:rPr lang="ru-RU" sz="1600" b="0" kern="1200" dirty="0">
                          <a:solidFill>
                            <a:schemeClr val="bg1"/>
                          </a:solidFill>
                          <a:effectLst/>
                          <a:latin typeface="Arial" panose="020B0604020202020204" pitchFamily="34" charset="0"/>
                          <a:cs typeface="Arial" panose="020B0604020202020204" pitchFamily="34" charset="0"/>
                        </a:rPr>
                        <a:t>Австрия / </a:t>
                      </a:r>
                      <a:r>
                        <a:rPr lang="en-US" sz="1600" b="0" kern="1200" dirty="0">
                          <a:solidFill>
                            <a:schemeClr val="bg1"/>
                          </a:solidFill>
                          <a:effectLst/>
                          <a:latin typeface="Arial" panose="020B0604020202020204" pitchFamily="34" charset="0"/>
                          <a:cs typeface="Arial" panose="020B0604020202020204" pitchFamily="34" charset="0"/>
                        </a:rPr>
                        <a:t>Austria</a:t>
                      </a:r>
                      <a:endParaRPr lang="ru-RU" sz="1600" b="0" dirty="0">
                        <a:solidFill>
                          <a:schemeClr val="bg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a:solidFill>
                            <a:schemeClr val="tx1"/>
                          </a:solidFill>
                          <a:effectLst/>
                          <a:latin typeface="Arial" panose="020B0604020202020204" pitchFamily="34" charset="0"/>
                          <a:cs typeface="Arial" panose="020B0604020202020204" pitchFamily="34" charset="0"/>
                        </a:rPr>
                        <a:t>3,86</a:t>
                      </a:r>
                      <a:endParaRPr lang="ru-RU" sz="1600" b="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tc>
                  <a:txBody>
                    <a:bodyPr/>
                    <a:lstStyle/>
                    <a:p>
                      <a:pPr algn="ctr" fontAlgn="b">
                        <a:spcAft>
                          <a:spcPts val="0"/>
                        </a:spcAft>
                      </a:pPr>
                      <a:r>
                        <a:rPr lang="ru-RU" sz="1600" b="0" kern="1200" dirty="0">
                          <a:solidFill>
                            <a:schemeClr val="tx1"/>
                          </a:solidFill>
                          <a:effectLst/>
                          <a:latin typeface="Arial" panose="020B0604020202020204" pitchFamily="34" charset="0"/>
                          <a:cs typeface="Arial" panose="020B0604020202020204" pitchFamily="34" charset="0"/>
                        </a:rPr>
                        <a:t>1,28</a:t>
                      </a:r>
                      <a:endParaRPr lang="ru-RU" sz="1600" b="0" dirty="0">
                        <a:solidFill>
                          <a:schemeClr val="tx1"/>
                        </a:solidFill>
                        <a:effectLst/>
                        <a:latin typeface="Arial" panose="020B0604020202020204" pitchFamily="34" charset="0"/>
                        <a:ea typeface="Times New Roman"/>
                        <a:cs typeface="Arial" panose="020B0604020202020204" pitchFamily="34" charset="0"/>
                      </a:endParaRPr>
                    </a:p>
                  </a:txBody>
                  <a:tcPr marL="68580" marR="68580" marT="0" marB="0" anchor="b"/>
                </a:tc>
                <a:extLst>
                  <a:ext uri="{0D108BD9-81ED-4DB2-BD59-A6C34878D82A}">
                    <a16:rowId xmlns:a16="http://schemas.microsoft.com/office/drawing/2014/main" val="10012"/>
                  </a:ext>
                </a:extLst>
              </a:tr>
            </a:tbl>
          </a:graphicData>
        </a:graphic>
      </p:graphicFrame>
      <p:sp>
        <p:nvSpPr>
          <p:cNvPr id="9" name="Прямоугольник 8"/>
          <p:cNvSpPr/>
          <p:nvPr/>
        </p:nvSpPr>
        <p:spPr>
          <a:xfrm>
            <a:off x="1993156" y="18021"/>
            <a:ext cx="8277101" cy="958660"/>
          </a:xfrm>
          <a:prstGeom prst="rect">
            <a:avLst/>
          </a:prstGeom>
        </p:spPr>
        <p:txBody>
          <a:bodyPr wrap="square">
            <a:spAutoFit/>
          </a:bodyPr>
          <a:lstStyle/>
          <a:p>
            <a:pPr algn="ctr">
              <a:lnSpc>
                <a:spcPct val="150000"/>
              </a:lnSpc>
            </a:pPr>
            <a:r>
              <a:rPr lang="ru-RU" sz="2000" b="1" dirty="0">
                <a:solidFill>
                  <a:srgbClr val="002060"/>
                </a:solidFill>
                <a:latin typeface="Arial" panose="020B0604020202020204" pitchFamily="34" charset="0"/>
                <a:cs typeface="Arial" panose="020B0604020202020204" pitchFamily="34" charset="0"/>
              </a:rPr>
              <a:t>Страны-импортеры по количеству поставок в 2021</a:t>
            </a:r>
          </a:p>
          <a:p>
            <a:pPr algn="ctr">
              <a:lnSpc>
                <a:spcPct val="150000"/>
              </a:lnSpc>
            </a:pPr>
            <a:r>
              <a:rPr lang="en-US" sz="2000" b="1" dirty="0">
                <a:solidFill>
                  <a:srgbClr val="002060"/>
                </a:solidFill>
                <a:latin typeface="Arial" panose="020B0604020202020204" pitchFamily="34" charset="0"/>
                <a:cs typeface="Arial" panose="020B0604020202020204" pitchFamily="34" charset="0"/>
              </a:rPr>
              <a:t>Importing countries by the number of deliveries in 2021</a:t>
            </a:r>
            <a:endParaRPr lang="ru-RU" sz="2000" b="1" dirty="0">
              <a:solidFill>
                <a:srgbClr val="002060"/>
              </a:solidFill>
              <a:latin typeface="Arial" panose="020B0604020202020204" pitchFamily="34" charset="0"/>
              <a:cs typeface="Arial" panose="020B0604020202020204" pitchFamily="34" charset="0"/>
            </a:endParaRPr>
          </a:p>
        </p:txBody>
      </p:sp>
      <p:graphicFrame>
        <p:nvGraphicFramePr>
          <p:cNvPr id="10" name="Диаграмма 9">
            <a:extLst>
              <a:ext uri="{FF2B5EF4-FFF2-40B4-BE49-F238E27FC236}">
                <a16:creationId xmlns:a16="http://schemas.microsoft.com/office/drawing/2014/main" id="{00000000-0008-0000-0400-000005000000}"/>
              </a:ext>
            </a:extLst>
          </p:cNvPr>
          <p:cNvGraphicFramePr>
            <a:graphicFrameLocks/>
          </p:cNvGraphicFramePr>
          <p:nvPr>
            <p:extLst>
              <p:ext uri="{D42A27DB-BD31-4B8C-83A1-F6EECF244321}">
                <p14:modId xmlns:p14="http://schemas.microsoft.com/office/powerpoint/2010/main" val="29756954"/>
              </p:ext>
            </p:extLst>
          </p:nvPr>
        </p:nvGraphicFramePr>
        <p:xfrm>
          <a:off x="5067100" y="1451402"/>
          <a:ext cx="6902396" cy="4999511"/>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a:extLst>
              <a:ext uri="{FF2B5EF4-FFF2-40B4-BE49-F238E27FC236}">
                <a16:creationId xmlns:a16="http://schemas.microsoft.com/office/drawing/2014/main" id="{447155E2-F8D1-4362-BC61-349811FD7D60}"/>
              </a:ext>
            </a:extLst>
          </p:cNvPr>
          <p:cNvSpPr txBox="1"/>
          <p:nvPr/>
        </p:nvSpPr>
        <p:spPr>
          <a:xfrm>
            <a:off x="221876" y="6282282"/>
            <a:ext cx="4568623" cy="307777"/>
          </a:xfrm>
          <a:prstGeom prst="rect">
            <a:avLst/>
          </a:prstGeom>
          <a:noFill/>
        </p:spPr>
        <p:txBody>
          <a:bodyPr wrap="none" rtlCol="0">
            <a:spAutoFit/>
          </a:bodyPr>
          <a:lstStyle/>
          <a:p>
            <a:r>
              <a:rPr lang="ru-RU" sz="1400" dirty="0">
                <a:solidFill>
                  <a:srgbClr val="002060"/>
                </a:solidFill>
                <a:latin typeface="Arial" panose="020B0604020202020204" pitchFamily="34" charset="0"/>
                <a:cs typeface="Arial" panose="020B0604020202020204" pitchFamily="34" charset="0"/>
              </a:rPr>
              <a:t>* </a:t>
            </a:r>
            <a:r>
              <a:rPr lang="en-US" sz="1400" dirty="0">
                <a:solidFill>
                  <a:srgbClr val="002060"/>
                </a:solidFill>
                <a:latin typeface="Arial" panose="020B0604020202020204" pitchFamily="34" charset="0"/>
                <a:cs typeface="Arial" panose="020B0604020202020204" pitchFamily="34" charset="0"/>
              </a:rPr>
              <a:t>% </a:t>
            </a:r>
            <a:r>
              <a:rPr lang="ru-RU" sz="1400" dirty="0">
                <a:solidFill>
                  <a:srgbClr val="002060"/>
                </a:solidFill>
                <a:latin typeface="Arial" panose="020B0604020202020204" pitchFamily="34" charset="0"/>
                <a:cs typeface="Arial" panose="020B0604020202020204" pitchFamily="34" charset="0"/>
              </a:rPr>
              <a:t>от общего количества поставок / </a:t>
            </a:r>
            <a:r>
              <a:rPr lang="en-US" sz="1400" dirty="0">
                <a:solidFill>
                  <a:srgbClr val="002060"/>
                </a:solidFill>
                <a:latin typeface="Arial" panose="020B0604020202020204" pitchFamily="34" charset="0"/>
                <a:cs typeface="Arial" panose="020B0604020202020204" pitchFamily="34" charset="0"/>
              </a:rPr>
              <a:t>of total supplies</a:t>
            </a:r>
            <a:r>
              <a:rPr lang="ru-RU" sz="1400" dirty="0">
                <a:solidFill>
                  <a:srgbClr val="002060"/>
                </a:solidFill>
                <a:latin typeface="Arial" panose="020B0604020202020204" pitchFamily="34" charset="0"/>
                <a:cs typeface="Arial" panose="020B0604020202020204" pitchFamily="34" charset="0"/>
              </a:rPr>
              <a:t> </a:t>
            </a:r>
          </a:p>
        </p:txBody>
      </p:sp>
      <p:sp>
        <p:nvSpPr>
          <p:cNvPr id="2" name="Rectangle 1">
            <a:extLst>
              <a:ext uri="{FF2B5EF4-FFF2-40B4-BE49-F238E27FC236}">
                <a16:creationId xmlns:a16="http://schemas.microsoft.com/office/drawing/2014/main" id="{807AD607-0431-4B43-BCF7-A35FF6B39888}"/>
              </a:ext>
            </a:extLst>
          </p:cNvPr>
          <p:cNvSpPr>
            <a:spLocks noChangeArrowheads="1"/>
          </p:cNvSpPr>
          <p:nvPr/>
        </p:nvSpPr>
        <p:spPr bwMode="auto">
          <a:xfrm>
            <a:off x="0" y="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0" i="0" u="none" strike="noStrike" cap="none" normalizeH="0" baseline="0">
                <a:ln>
                  <a:noFill/>
                </a:ln>
                <a:solidFill>
                  <a:srgbClr val="000000"/>
                </a:solidFill>
                <a:effectLst/>
                <a:latin typeface="Montserrat" panose="00000500000000000000" pitchFamily="2" charset="-52"/>
              </a:rPr>
              <a:t>of total deliveries</a:t>
            </a:r>
            <a:endParaRPr kumimoji="0" lang="ru-RU" altLang="ru-RU"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800" b="0" i="0" u="none" strike="noStrike" cap="none" normalizeH="0" baseline="0">
                <a:ln>
                  <a:noFill/>
                </a:ln>
                <a:solidFill>
                  <a:schemeClr val="tx1"/>
                </a:solidFill>
                <a:effectLst/>
                <a:latin typeface="Arial" panose="020B0604020202020204" pitchFamily="34" charset="0"/>
              </a:rPr>
            </a:b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FD3EAFBE-500F-403E-AAAC-E2F3D99F642A}"/>
              </a:ext>
            </a:extLst>
          </p:cNvPr>
          <p:cNvSpPr>
            <a:spLocks noChangeArrowheads="1"/>
          </p:cNvSpPr>
          <p:nvPr/>
        </p:nvSpPr>
        <p:spPr bwMode="auto">
          <a:xfrm>
            <a:off x="152400" y="1524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0" i="0" u="none" strike="noStrike" cap="none" normalizeH="0" baseline="0">
                <a:ln>
                  <a:noFill/>
                </a:ln>
                <a:solidFill>
                  <a:srgbClr val="000000"/>
                </a:solidFill>
                <a:effectLst/>
                <a:latin typeface="Montserrat" panose="00000500000000000000" pitchFamily="2" charset="-52"/>
              </a:rPr>
              <a:t>of total deliveries</a:t>
            </a:r>
            <a:endParaRPr kumimoji="0" lang="ru-RU" altLang="ru-RU"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800" b="0" i="0" u="none" strike="noStrike" cap="none" normalizeH="0" baseline="0">
                <a:ln>
                  <a:noFill/>
                </a:ln>
                <a:solidFill>
                  <a:schemeClr val="tx1"/>
                </a:solidFill>
                <a:effectLst/>
                <a:latin typeface="Arial" panose="020B0604020202020204" pitchFamily="34" charset="0"/>
              </a:rPr>
            </a:br>
            <a:endParaRPr kumimoji="0" lang="ru-RU" altLang="ru-RU"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81239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E97C5591-3708-4C17-913C-6AFCF08C03A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50000" b="50000"/>
          <a:stretch/>
        </p:blipFill>
        <p:spPr>
          <a:xfrm>
            <a:off x="10838764" y="21952"/>
            <a:ext cx="1315501" cy="1136822"/>
          </a:xfrm>
          <a:prstGeom prst="rect">
            <a:avLst/>
          </a:prstGeom>
        </p:spPr>
      </p:pic>
      <p:sp>
        <p:nvSpPr>
          <p:cNvPr id="5" name="Прямоугольник 4"/>
          <p:cNvSpPr/>
          <p:nvPr/>
        </p:nvSpPr>
        <p:spPr>
          <a:xfrm>
            <a:off x="1161647" y="-64275"/>
            <a:ext cx="9856873" cy="958660"/>
          </a:xfrm>
          <a:prstGeom prst="rect">
            <a:avLst/>
          </a:prstGeom>
        </p:spPr>
        <p:txBody>
          <a:bodyPr wrap="square">
            <a:spAutoFit/>
          </a:bodyPr>
          <a:lstStyle/>
          <a:p>
            <a:pPr algn="ctr">
              <a:lnSpc>
                <a:spcPct val="150000"/>
              </a:lnSpc>
            </a:pPr>
            <a:r>
              <a:rPr lang="ru-RU" sz="2000" b="1" dirty="0">
                <a:solidFill>
                  <a:srgbClr val="002060"/>
                </a:solidFill>
                <a:latin typeface="Arial" panose="020B0604020202020204" pitchFamily="34" charset="0"/>
                <a:cs typeface="Arial" panose="020B0604020202020204" pitchFamily="34" charset="0"/>
              </a:rPr>
              <a:t>Регионы поставок опасных химических веществ и пестицидов в 2021</a:t>
            </a:r>
          </a:p>
          <a:p>
            <a:pPr algn="ctr">
              <a:lnSpc>
                <a:spcPct val="150000"/>
              </a:lnSpc>
            </a:pPr>
            <a:r>
              <a:rPr lang="ru-RU" sz="2000" b="1" dirty="0">
                <a:solidFill>
                  <a:srgbClr val="002060"/>
                </a:solidFill>
                <a:latin typeface="Arial" panose="020B0604020202020204" pitchFamily="34" charset="0"/>
                <a:cs typeface="Arial" panose="020B0604020202020204" pitchFamily="34" charset="0"/>
              </a:rPr>
              <a:t>Suppl</a:t>
            </a:r>
            <a:r>
              <a:rPr lang="en-US" sz="2000" b="1" dirty="0">
                <a:solidFill>
                  <a:srgbClr val="002060"/>
                </a:solidFill>
                <a:latin typeface="Arial" panose="020B0604020202020204" pitchFamily="34" charset="0"/>
                <a:cs typeface="Arial" panose="020B0604020202020204" pitchFamily="34" charset="0"/>
              </a:rPr>
              <a:t>ied</a:t>
            </a:r>
            <a:r>
              <a:rPr lang="ru-RU" sz="2000" b="1" dirty="0">
                <a:solidFill>
                  <a:srgbClr val="002060"/>
                </a:solidFill>
                <a:latin typeface="Arial" panose="020B0604020202020204" pitchFamily="34" charset="0"/>
                <a:cs typeface="Arial" panose="020B0604020202020204" pitchFamily="34" charset="0"/>
              </a:rPr>
              <a:t> regions </a:t>
            </a:r>
            <a:r>
              <a:rPr lang="en-US" sz="2000" b="1" dirty="0">
                <a:solidFill>
                  <a:srgbClr val="002060"/>
                </a:solidFill>
                <a:latin typeface="Arial" panose="020B0604020202020204" pitchFamily="34" charset="0"/>
                <a:cs typeface="Arial" panose="020B0604020202020204" pitchFamily="34" charset="0"/>
              </a:rPr>
              <a:t>of hazardous chemicals and pesticides</a:t>
            </a:r>
            <a:r>
              <a:rPr lang="ru-RU" sz="2000" b="1" dirty="0">
                <a:solidFill>
                  <a:srgbClr val="002060"/>
                </a:solidFill>
                <a:latin typeface="Arial" panose="020B0604020202020204" pitchFamily="34" charset="0"/>
                <a:cs typeface="Arial" panose="020B0604020202020204" pitchFamily="34" charset="0"/>
              </a:rPr>
              <a:t> </a:t>
            </a:r>
            <a:r>
              <a:rPr lang="en-US" sz="2000" b="1" dirty="0">
                <a:solidFill>
                  <a:srgbClr val="002060"/>
                </a:solidFill>
                <a:latin typeface="Arial" panose="020B0604020202020204" pitchFamily="34" charset="0"/>
                <a:cs typeface="Arial" panose="020B0604020202020204" pitchFamily="34" charset="0"/>
              </a:rPr>
              <a:t>in 2021</a:t>
            </a:r>
            <a:endParaRPr lang="ru-RU" sz="2000" b="1" dirty="0">
              <a:solidFill>
                <a:srgbClr val="002060"/>
              </a:solidFill>
              <a:latin typeface="Arial" panose="020B0604020202020204" pitchFamily="34" charset="0"/>
              <a:cs typeface="Arial" panose="020B0604020202020204" pitchFamily="34" charset="0"/>
            </a:endParaRPr>
          </a:p>
        </p:txBody>
      </p:sp>
      <p:grpSp>
        <p:nvGrpSpPr>
          <p:cNvPr id="6" name="Группа 5">
            <a:extLst>
              <a:ext uri="{FF2B5EF4-FFF2-40B4-BE49-F238E27FC236}">
                <a16:creationId xmlns:a16="http://schemas.microsoft.com/office/drawing/2014/main" id="{7E39BDA5-EA68-458A-BAEA-2E603BEADCED}"/>
              </a:ext>
            </a:extLst>
          </p:cNvPr>
          <p:cNvGrpSpPr/>
          <p:nvPr/>
        </p:nvGrpSpPr>
        <p:grpSpPr>
          <a:xfrm>
            <a:off x="124591" y="1069864"/>
            <a:ext cx="9644407" cy="5238590"/>
            <a:chOff x="269879" y="1221474"/>
            <a:chExt cx="10761372" cy="5636526"/>
          </a:xfrm>
        </p:grpSpPr>
        <p:pic>
          <p:nvPicPr>
            <p:cNvPr id="7" name="Рисунок 6">
              <a:extLst>
                <a:ext uri="{FF2B5EF4-FFF2-40B4-BE49-F238E27FC236}">
                  <a16:creationId xmlns:a16="http://schemas.microsoft.com/office/drawing/2014/main" id="{F3DA55B7-A82B-4D7B-9571-B669CA82C25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47" t="5245" b="2397"/>
            <a:stretch/>
          </p:blipFill>
          <p:spPr>
            <a:xfrm>
              <a:off x="1078175" y="1221474"/>
              <a:ext cx="9953076" cy="5636526"/>
            </a:xfrm>
            <a:prstGeom prst="rect">
              <a:avLst/>
            </a:prstGeom>
          </p:spPr>
        </p:pic>
        <p:cxnSp>
          <p:nvCxnSpPr>
            <p:cNvPr id="8" name="Прямая соединительная линия 7">
              <a:extLst>
                <a:ext uri="{FF2B5EF4-FFF2-40B4-BE49-F238E27FC236}">
                  <a16:creationId xmlns:a16="http://schemas.microsoft.com/office/drawing/2014/main" id="{7F801D86-C208-4F4A-AF78-F22E2FEF4CE0}"/>
                </a:ext>
              </a:extLst>
            </p:cNvPr>
            <p:cNvCxnSpPr/>
            <p:nvPr/>
          </p:nvCxnSpPr>
          <p:spPr>
            <a:xfrm flipV="1">
              <a:off x="9456108" y="6063720"/>
              <a:ext cx="354842" cy="2047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E5CB4FF-2548-4CEC-BD84-F2B26C03F94C}"/>
                </a:ext>
              </a:extLst>
            </p:cNvPr>
            <p:cNvSpPr txBox="1"/>
            <p:nvPr/>
          </p:nvSpPr>
          <p:spPr>
            <a:xfrm>
              <a:off x="8439284" y="6091002"/>
              <a:ext cx="1194245" cy="447060"/>
            </a:xfrm>
            <a:prstGeom prst="rect">
              <a:avLst/>
            </a:prstGeom>
            <a:noFill/>
          </p:spPr>
          <p:txBody>
            <a:bodyPr wrap="square" rtlCol="0">
              <a:spAutoFit/>
            </a:bodyPr>
            <a:lstStyle/>
            <a:p>
              <a:pPr algn="ctr"/>
              <a:r>
                <a:rPr lang="ru-RU" sz="1050" b="1" dirty="0">
                  <a:latin typeface="Arial" panose="020B0604020202020204" pitchFamily="34" charset="0"/>
                  <a:cs typeface="Arial" panose="020B0604020202020204" pitchFamily="34" charset="0"/>
                </a:rPr>
                <a:t>Приморский кр. - 1</a:t>
              </a:r>
            </a:p>
          </p:txBody>
        </p:sp>
        <p:cxnSp>
          <p:nvCxnSpPr>
            <p:cNvPr id="10" name="Прямая соединительная линия 9">
              <a:extLst>
                <a:ext uri="{FF2B5EF4-FFF2-40B4-BE49-F238E27FC236}">
                  <a16:creationId xmlns:a16="http://schemas.microsoft.com/office/drawing/2014/main" id="{09184096-7DCC-467E-9CCD-2A2B22BCBD91}"/>
                </a:ext>
              </a:extLst>
            </p:cNvPr>
            <p:cNvCxnSpPr/>
            <p:nvPr/>
          </p:nvCxnSpPr>
          <p:spPr>
            <a:xfrm flipV="1">
              <a:off x="7246961" y="4612943"/>
              <a:ext cx="341194" cy="4094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38FDA2F-DB19-49E3-B00F-0292E046F325}"/>
                </a:ext>
              </a:extLst>
            </p:cNvPr>
            <p:cNvSpPr txBox="1"/>
            <p:nvPr/>
          </p:nvSpPr>
          <p:spPr>
            <a:xfrm>
              <a:off x="7519144" y="4349648"/>
              <a:ext cx="1105468"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Иркутская обл. - 1</a:t>
              </a:r>
            </a:p>
          </p:txBody>
        </p:sp>
        <p:cxnSp>
          <p:nvCxnSpPr>
            <p:cNvPr id="12" name="Прямая соединительная линия 11">
              <a:extLst>
                <a:ext uri="{FF2B5EF4-FFF2-40B4-BE49-F238E27FC236}">
                  <a16:creationId xmlns:a16="http://schemas.microsoft.com/office/drawing/2014/main" id="{D4A20387-F76A-4401-A299-E5710AE03868}"/>
                </a:ext>
              </a:extLst>
            </p:cNvPr>
            <p:cNvCxnSpPr/>
            <p:nvPr/>
          </p:nvCxnSpPr>
          <p:spPr>
            <a:xfrm flipV="1">
              <a:off x="5718411" y="5640680"/>
              <a:ext cx="450377" cy="5918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D058547-2D9C-4C53-998B-84A224CCDD0E}"/>
                </a:ext>
              </a:extLst>
            </p:cNvPr>
            <p:cNvSpPr txBox="1"/>
            <p:nvPr/>
          </p:nvSpPr>
          <p:spPr>
            <a:xfrm>
              <a:off x="6064403" y="5253233"/>
              <a:ext cx="1132764"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Алтайский кр. - 2</a:t>
              </a:r>
            </a:p>
          </p:txBody>
        </p:sp>
        <p:cxnSp>
          <p:nvCxnSpPr>
            <p:cNvPr id="14" name="Прямая соединительная линия 13">
              <a:extLst>
                <a:ext uri="{FF2B5EF4-FFF2-40B4-BE49-F238E27FC236}">
                  <a16:creationId xmlns:a16="http://schemas.microsoft.com/office/drawing/2014/main" id="{24A53B78-CAFA-4A31-B229-89A879051C9B}"/>
                </a:ext>
              </a:extLst>
            </p:cNvPr>
            <p:cNvCxnSpPr/>
            <p:nvPr/>
          </p:nvCxnSpPr>
          <p:spPr>
            <a:xfrm flipV="1">
              <a:off x="5308907" y="5308802"/>
              <a:ext cx="450375" cy="4802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4057EB8-CBD1-4472-A4DC-A82B9B03C3D9}"/>
                </a:ext>
              </a:extLst>
            </p:cNvPr>
            <p:cNvSpPr txBox="1"/>
            <p:nvPr/>
          </p:nvSpPr>
          <p:spPr>
            <a:xfrm>
              <a:off x="5634402" y="4927894"/>
              <a:ext cx="1562764"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Новосибирская обл</a:t>
              </a:r>
              <a:r>
                <a:rPr lang="ru-RU" sz="1050" b="1" dirty="0"/>
                <a:t>. - </a:t>
              </a:r>
              <a:r>
                <a:rPr lang="ru-RU" sz="1050" b="1" dirty="0">
                  <a:latin typeface="Arial" panose="020B0604020202020204" pitchFamily="34" charset="0"/>
                  <a:cs typeface="Arial" panose="020B0604020202020204" pitchFamily="34" charset="0"/>
                </a:rPr>
                <a:t>18</a:t>
              </a:r>
            </a:p>
          </p:txBody>
        </p:sp>
        <p:cxnSp>
          <p:nvCxnSpPr>
            <p:cNvPr id="16" name="Прямая соединительная линия 15">
              <a:extLst>
                <a:ext uri="{FF2B5EF4-FFF2-40B4-BE49-F238E27FC236}">
                  <a16:creationId xmlns:a16="http://schemas.microsoft.com/office/drawing/2014/main" id="{F235DCD6-7B96-4DE1-AA8B-AB04554884DE}"/>
                </a:ext>
              </a:extLst>
            </p:cNvPr>
            <p:cNvCxnSpPr/>
            <p:nvPr/>
          </p:nvCxnSpPr>
          <p:spPr>
            <a:xfrm flipV="1">
              <a:off x="4872250" y="5143338"/>
              <a:ext cx="325954" cy="326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24DF39E-C99C-48DD-9C1B-5343E8569904}"/>
                </a:ext>
              </a:extLst>
            </p:cNvPr>
            <p:cNvSpPr txBox="1"/>
            <p:nvPr/>
          </p:nvSpPr>
          <p:spPr>
            <a:xfrm>
              <a:off x="5035227" y="4815220"/>
              <a:ext cx="846115"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Омская обл. - 4</a:t>
              </a:r>
            </a:p>
          </p:txBody>
        </p:sp>
        <p:cxnSp>
          <p:nvCxnSpPr>
            <p:cNvPr id="18" name="Прямая соединительная линия 17">
              <a:extLst>
                <a:ext uri="{FF2B5EF4-FFF2-40B4-BE49-F238E27FC236}">
                  <a16:creationId xmlns:a16="http://schemas.microsoft.com/office/drawing/2014/main" id="{DB20855F-8F43-40EB-9F8C-5BE5A5698AB2}"/>
                </a:ext>
              </a:extLst>
            </p:cNvPr>
            <p:cNvCxnSpPr/>
            <p:nvPr/>
          </p:nvCxnSpPr>
          <p:spPr>
            <a:xfrm flipV="1">
              <a:off x="4246351" y="4815220"/>
              <a:ext cx="394660" cy="2335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408C20E-E3FF-440B-9990-4760E3CC6083}"/>
                </a:ext>
              </a:extLst>
            </p:cNvPr>
            <p:cNvSpPr txBox="1"/>
            <p:nvPr/>
          </p:nvSpPr>
          <p:spPr>
            <a:xfrm>
              <a:off x="4519462" y="4554352"/>
              <a:ext cx="1450878"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Свердловская обл. - 17</a:t>
              </a:r>
            </a:p>
          </p:txBody>
        </p:sp>
        <p:cxnSp>
          <p:nvCxnSpPr>
            <p:cNvPr id="20" name="Прямая соединительная линия 19">
              <a:extLst>
                <a:ext uri="{FF2B5EF4-FFF2-40B4-BE49-F238E27FC236}">
                  <a16:creationId xmlns:a16="http://schemas.microsoft.com/office/drawing/2014/main" id="{88C9186F-DC8D-450A-8365-78D5BA3E542C}"/>
                </a:ext>
              </a:extLst>
            </p:cNvPr>
            <p:cNvCxnSpPr/>
            <p:nvPr/>
          </p:nvCxnSpPr>
          <p:spPr>
            <a:xfrm flipV="1">
              <a:off x="4030692" y="4455738"/>
              <a:ext cx="441207" cy="2657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D25FBE6-448B-4FE1-B5A3-BADCB4D19128}"/>
                </a:ext>
              </a:extLst>
            </p:cNvPr>
            <p:cNvSpPr txBox="1"/>
            <p:nvPr/>
          </p:nvSpPr>
          <p:spPr>
            <a:xfrm>
              <a:off x="4443681" y="4240295"/>
              <a:ext cx="1009211"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Пермский кр. - 15</a:t>
              </a:r>
            </a:p>
          </p:txBody>
        </p:sp>
        <p:cxnSp>
          <p:nvCxnSpPr>
            <p:cNvPr id="22" name="Прямая соединительная линия 21">
              <a:extLst>
                <a:ext uri="{FF2B5EF4-FFF2-40B4-BE49-F238E27FC236}">
                  <a16:creationId xmlns:a16="http://schemas.microsoft.com/office/drawing/2014/main" id="{6C6DB1A5-9FAF-4EFC-A785-14B72BA32E9A}"/>
                </a:ext>
              </a:extLst>
            </p:cNvPr>
            <p:cNvCxnSpPr/>
            <p:nvPr/>
          </p:nvCxnSpPr>
          <p:spPr>
            <a:xfrm flipV="1">
              <a:off x="3486147" y="4349647"/>
              <a:ext cx="473378" cy="3369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51567E25-A1F3-4CAE-8BA7-CEB0B69349A6}"/>
                </a:ext>
              </a:extLst>
            </p:cNvPr>
            <p:cNvSpPr txBox="1"/>
            <p:nvPr/>
          </p:nvSpPr>
          <p:spPr>
            <a:xfrm>
              <a:off x="3877265" y="3965840"/>
              <a:ext cx="994985"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Кировская обл. - 3</a:t>
              </a:r>
            </a:p>
          </p:txBody>
        </p:sp>
        <p:cxnSp>
          <p:nvCxnSpPr>
            <p:cNvPr id="24" name="Прямая соединительная линия 23">
              <a:extLst>
                <a:ext uri="{FF2B5EF4-FFF2-40B4-BE49-F238E27FC236}">
                  <a16:creationId xmlns:a16="http://schemas.microsoft.com/office/drawing/2014/main" id="{54A0E42D-8E23-4697-B908-2F55A571F4F4}"/>
                </a:ext>
              </a:extLst>
            </p:cNvPr>
            <p:cNvCxnSpPr/>
            <p:nvPr/>
          </p:nvCxnSpPr>
          <p:spPr>
            <a:xfrm>
              <a:off x="3786996" y="5733325"/>
              <a:ext cx="284715" cy="237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FBF6A381-73FC-453F-AEDD-AFE56C565376}"/>
                </a:ext>
              </a:extLst>
            </p:cNvPr>
            <p:cNvSpPr txBox="1"/>
            <p:nvPr/>
          </p:nvSpPr>
          <p:spPr>
            <a:xfrm>
              <a:off x="3842930" y="5950636"/>
              <a:ext cx="1257935"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Челябинская обл. - 3</a:t>
              </a:r>
            </a:p>
          </p:txBody>
        </p:sp>
        <p:cxnSp>
          <p:nvCxnSpPr>
            <p:cNvPr id="26" name="Прямая соединительная линия 25">
              <a:extLst>
                <a:ext uri="{FF2B5EF4-FFF2-40B4-BE49-F238E27FC236}">
                  <a16:creationId xmlns:a16="http://schemas.microsoft.com/office/drawing/2014/main" id="{6C14DD7D-6F96-4E00-939D-DE7BDAB1B4FD}"/>
                </a:ext>
              </a:extLst>
            </p:cNvPr>
            <p:cNvCxnSpPr/>
            <p:nvPr/>
          </p:nvCxnSpPr>
          <p:spPr>
            <a:xfrm>
              <a:off x="3501233" y="5868537"/>
              <a:ext cx="443206" cy="4449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C8753828-81D2-4145-9A08-CFF3E01230D3}"/>
                </a:ext>
              </a:extLst>
            </p:cNvPr>
            <p:cNvSpPr txBox="1"/>
            <p:nvPr/>
          </p:nvSpPr>
          <p:spPr>
            <a:xfrm>
              <a:off x="3470660" y="6250718"/>
              <a:ext cx="1831641"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Респ. Башкортостан - 2</a:t>
              </a:r>
            </a:p>
          </p:txBody>
        </p:sp>
        <p:cxnSp>
          <p:nvCxnSpPr>
            <p:cNvPr id="28" name="Прямая соединительная линия 27">
              <a:extLst>
                <a:ext uri="{FF2B5EF4-FFF2-40B4-BE49-F238E27FC236}">
                  <a16:creationId xmlns:a16="http://schemas.microsoft.com/office/drawing/2014/main" id="{5FEC00A9-0EA9-4774-B1EB-AC1E34D6DF21}"/>
                </a:ext>
              </a:extLst>
            </p:cNvPr>
            <p:cNvCxnSpPr/>
            <p:nvPr/>
          </p:nvCxnSpPr>
          <p:spPr>
            <a:xfrm>
              <a:off x="3243532" y="5358782"/>
              <a:ext cx="17253" cy="5097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7FE70B71-A040-489D-8E27-70477395E314}"/>
                </a:ext>
              </a:extLst>
            </p:cNvPr>
            <p:cNvSpPr txBox="1"/>
            <p:nvPr/>
          </p:nvSpPr>
          <p:spPr>
            <a:xfrm>
              <a:off x="2966398" y="5896327"/>
              <a:ext cx="998515" cy="620917"/>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Респ. Татарстан - 2</a:t>
              </a:r>
            </a:p>
          </p:txBody>
        </p:sp>
        <p:cxnSp>
          <p:nvCxnSpPr>
            <p:cNvPr id="30" name="Прямая соединительная линия 29">
              <a:extLst>
                <a:ext uri="{FF2B5EF4-FFF2-40B4-BE49-F238E27FC236}">
                  <a16:creationId xmlns:a16="http://schemas.microsoft.com/office/drawing/2014/main" id="{381DE0A7-3979-403E-9F5C-35D28401392A}"/>
                </a:ext>
              </a:extLst>
            </p:cNvPr>
            <p:cNvCxnSpPr/>
            <p:nvPr/>
          </p:nvCxnSpPr>
          <p:spPr>
            <a:xfrm flipH="1">
              <a:off x="2820838" y="5613659"/>
              <a:ext cx="145561" cy="1753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F4177B22-6DC1-44B4-BBA1-896957F5EC83}"/>
                </a:ext>
              </a:extLst>
            </p:cNvPr>
            <p:cNvSpPr txBox="1"/>
            <p:nvPr/>
          </p:nvSpPr>
          <p:spPr>
            <a:xfrm>
              <a:off x="2353924" y="5701331"/>
              <a:ext cx="1224950"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Самарская обл. - 16</a:t>
              </a:r>
            </a:p>
          </p:txBody>
        </p:sp>
        <p:cxnSp>
          <p:nvCxnSpPr>
            <p:cNvPr id="32" name="Прямая соединительная линия 31">
              <a:extLst>
                <a:ext uri="{FF2B5EF4-FFF2-40B4-BE49-F238E27FC236}">
                  <a16:creationId xmlns:a16="http://schemas.microsoft.com/office/drawing/2014/main" id="{EFB566F2-B7F4-42A3-9CF7-07B3A6C077DB}"/>
                </a:ext>
              </a:extLst>
            </p:cNvPr>
            <p:cNvCxnSpPr/>
            <p:nvPr/>
          </p:nvCxnSpPr>
          <p:spPr>
            <a:xfrm>
              <a:off x="2096219" y="5789003"/>
              <a:ext cx="319177" cy="4435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DA31AB31-50C7-4334-8747-5EB01B446244}"/>
                </a:ext>
              </a:extLst>
            </p:cNvPr>
            <p:cNvSpPr txBox="1"/>
            <p:nvPr/>
          </p:nvSpPr>
          <p:spPr>
            <a:xfrm>
              <a:off x="2123580" y="6166079"/>
              <a:ext cx="1185399"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Ростовская обл. - 2 </a:t>
              </a:r>
            </a:p>
          </p:txBody>
        </p:sp>
        <p:cxnSp>
          <p:nvCxnSpPr>
            <p:cNvPr id="34" name="Прямая соединительная линия 33">
              <a:extLst>
                <a:ext uri="{FF2B5EF4-FFF2-40B4-BE49-F238E27FC236}">
                  <a16:creationId xmlns:a16="http://schemas.microsoft.com/office/drawing/2014/main" id="{C5AEEF63-B27C-48BB-A26E-A894C3276E22}"/>
                </a:ext>
              </a:extLst>
            </p:cNvPr>
            <p:cNvCxnSpPr/>
            <p:nvPr/>
          </p:nvCxnSpPr>
          <p:spPr>
            <a:xfrm flipH="1">
              <a:off x="1471947" y="5758676"/>
              <a:ext cx="249080" cy="4436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6CDA3F0E-F76C-49CC-985D-D06919C7EF33}"/>
                </a:ext>
              </a:extLst>
            </p:cNvPr>
            <p:cNvSpPr txBox="1"/>
            <p:nvPr/>
          </p:nvSpPr>
          <p:spPr>
            <a:xfrm>
              <a:off x="587994" y="6202327"/>
              <a:ext cx="1369142"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Краснодарский кр. - 5</a:t>
              </a:r>
            </a:p>
          </p:txBody>
        </p:sp>
        <p:cxnSp>
          <p:nvCxnSpPr>
            <p:cNvPr id="36" name="Прямая соединительная линия 35">
              <a:extLst>
                <a:ext uri="{FF2B5EF4-FFF2-40B4-BE49-F238E27FC236}">
                  <a16:creationId xmlns:a16="http://schemas.microsoft.com/office/drawing/2014/main" id="{CD7F6A03-E15C-4058-8059-70D0C1262F1C}"/>
                </a:ext>
              </a:extLst>
            </p:cNvPr>
            <p:cNvCxnSpPr/>
            <p:nvPr/>
          </p:nvCxnSpPr>
          <p:spPr>
            <a:xfrm flipH="1">
              <a:off x="1004542" y="5852110"/>
              <a:ext cx="548215" cy="442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FB01CBD0-8840-4496-8CAE-B4CB519D0D61}"/>
                </a:ext>
              </a:extLst>
            </p:cNvPr>
            <p:cNvSpPr txBox="1"/>
            <p:nvPr/>
          </p:nvSpPr>
          <p:spPr>
            <a:xfrm>
              <a:off x="269879" y="5758676"/>
              <a:ext cx="1011263"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Респ. Адыгея - 1</a:t>
              </a:r>
            </a:p>
          </p:txBody>
        </p:sp>
        <p:cxnSp>
          <p:nvCxnSpPr>
            <p:cNvPr id="38" name="Прямая соединительная линия 37">
              <a:extLst>
                <a:ext uri="{FF2B5EF4-FFF2-40B4-BE49-F238E27FC236}">
                  <a16:creationId xmlns:a16="http://schemas.microsoft.com/office/drawing/2014/main" id="{2313736D-7FB4-4A55-B914-38774104F49D}"/>
                </a:ext>
              </a:extLst>
            </p:cNvPr>
            <p:cNvCxnSpPr>
              <a:endCxn id="39" idx="1"/>
            </p:cNvCxnSpPr>
            <p:nvPr/>
          </p:nvCxnSpPr>
          <p:spPr>
            <a:xfrm flipV="1">
              <a:off x="3069203" y="3778786"/>
              <a:ext cx="985849" cy="9078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CE72041C-07FF-49EA-A4B4-F59D84C5DFA8}"/>
                </a:ext>
              </a:extLst>
            </p:cNvPr>
            <p:cNvSpPr txBox="1"/>
            <p:nvPr/>
          </p:nvSpPr>
          <p:spPr>
            <a:xfrm>
              <a:off x="4055052" y="3555256"/>
              <a:ext cx="1579350"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Нижегородская обл. - 18</a:t>
              </a:r>
            </a:p>
          </p:txBody>
        </p:sp>
        <p:cxnSp>
          <p:nvCxnSpPr>
            <p:cNvPr id="40" name="Прямая соединительная линия 39">
              <a:extLst>
                <a:ext uri="{FF2B5EF4-FFF2-40B4-BE49-F238E27FC236}">
                  <a16:creationId xmlns:a16="http://schemas.microsoft.com/office/drawing/2014/main" id="{3FDE1436-4011-4FD8-A28E-BD947037C23B}"/>
                </a:ext>
              </a:extLst>
            </p:cNvPr>
            <p:cNvCxnSpPr/>
            <p:nvPr/>
          </p:nvCxnSpPr>
          <p:spPr>
            <a:xfrm flipV="1">
              <a:off x="2893618" y="3409219"/>
              <a:ext cx="1071296" cy="12037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739238F6-8CB0-4BFD-BEC1-F44BDF48BB4E}"/>
                </a:ext>
              </a:extLst>
            </p:cNvPr>
            <p:cNvSpPr txBox="1"/>
            <p:nvPr/>
          </p:nvSpPr>
          <p:spPr>
            <a:xfrm>
              <a:off x="3887322" y="3175095"/>
              <a:ext cx="1332032"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Ивановская обл. - 1</a:t>
              </a:r>
            </a:p>
          </p:txBody>
        </p:sp>
        <p:cxnSp>
          <p:nvCxnSpPr>
            <p:cNvPr id="42" name="Прямая соединительная линия 41">
              <a:extLst>
                <a:ext uri="{FF2B5EF4-FFF2-40B4-BE49-F238E27FC236}">
                  <a16:creationId xmlns:a16="http://schemas.microsoft.com/office/drawing/2014/main" id="{7F6E8C1B-7568-4371-86CB-D2B9F1F6259D}"/>
                </a:ext>
              </a:extLst>
            </p:cNvPr>
            <p:cNvCxnSpPr/>
            <p:nvPr/>
          </p:nvCxnSpPr>
          <p:spPr>
            <a:xfrm flipV="1">
              <a:off x="2567107" y="3064193"/>
              <a:ext cx="1397807" cy="1490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2EE47C27-BD06-41AB-B454-D1583DD3D54D}"/>
                </a:ext>
              </a:extLst>
            </p:cNvPr>
            <p:cNvSpPr txBox="1"/>
            <p:nvPr/>
          </p:nvSpPr>
          <p:spPr>
            <a:xfrm>
              <a:off x="3858074" y="2744208"/>
              <a:ext cx="1453143"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Владимирская обл. - 9</a:t>
              </a:r>
            </a:p>
          </p:txBody>
        </p:sp>
        <p:cxnSp>
          <p:nvCxnSpPr>
            <p:cNvPr id="44" name="Прямая соединительная линия 43">
              <a:extLst>
                <a:ext uri="{FF2B5EF4-FFF2-40B4-BE49-F238E27FC236}">
                  <a16:creationId xmlns:a16="http://schemas.microsoft.com/office/drawing/2014/main" id="{598B4005-C570-4477-AAA9-F1FEC5BEE68D}"/>
                </a:ext>
              </a:extLst>
            </p:cNvPr>
            <p:cNvCxnSpPr/>
            <p:nvPr/>
          </p:nvCxnSpPr>
          <p:spPr>
            <a:xfrm flipV="1">
              <a:off x="2820838" y="2633306"/>
              <a:ext cx="1078030" cy="13569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E7127EC1-5BED-4D29-AAE4-71C39A65E621}"/>
                </a:ext>
              </a:extLst>
            </p:cNvPr>
            <p:cNvSpPr txBox="1"/>
            <p:nvPr/>
          </p:nvSpPr>
          <p:spPr>
            <a:xfrm>
              <a:off x="3765905" y="2453645"/>
              <a:ext cx="1749662" cy="273204"/>
            </a:xfrm>
            <a:prstGeom prst="rect">
              <a:avLst/>
            </a:prstGeom>
            <a:noFill/>
          </p:spPr>
          <p:txBody>
            <a:bodyPr wrap="none" rtlCol="0">
              <a:spAutoFit/>
            </a:bodyPr>
            <a:lstStyle/>
            <a:p>
              <a:r>
                <a:rPr lang="ru-RU" sz="1050" b="1" dirty="0">
                  <a:latin typeface="Arial" panose="020B0604020202020204" pitchFamily="34" charset="0"/>
                  <a:cs typeface="Arial" panose="020B0604020202020204" pitchFamily="34" charset="0"/>
                </a:rPr>
                <a:t>Вологодская обл. - 5</a:t>
              </a:r>
            </a:p>
          </p:txBody>
        </p:sp>
        <p:cxnSp>
          <p:nvCxnSpPr>
            <p:cNvPr id="46" name="Прямая соединительная линия 45">
              <a:extLst>
                <a:ext uri="{FF2B5EF4-FFF2-40B4-BE49-F238E27FC236}">
                  <a16:creationId xmlns:a16="http://schemas.microsoft.com/office/drawing/2014/main" id="{776E3A7D-1D05-47B9-A31D-A298FFCF9553}"/>
                </a:ext>
              </a:extLst>
            </p:cNvPr>
            <p:cNvCxnSpPr/>
            <p:nvPr/>
          </p:nvCxnSpPr>
          <p:spPr>
            <a:xfrm>
              <a:off x="2567107" y="4932019"/>
              <a:ext cx="0" cy="3140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8FEBFC3E-2A76-48FE-B142-B6E5D1CDCF89}"/>
                </a:ext>
              </a:extLst>
            </p:cNvPr>
            <p:cNvSpPr txBox="1"/>
            <p:nvPr/>
          </p:nvSpPr>
          <p:spPr>
            <a:xfrm>
              <a:off x="2170503" y="5182772"/>
              <a:ext cx="898700"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Рязанская обл. - 4</a:t>
              </a:r>
            </a:p>
          </p:txBody>
        </p:sp>
        <p:cxnSp>
          <p:nvCxnSpPr>
            <p:cNvPr id="48" name="Прямая соединительная линия 47">
              <a:extLst>
                <a:ext uri="{FF2B5EF4-FFF2-40B4-BE49-F238E27FC236}">
                  <a16:creationId xmlns:a16="http://schemas.microsoft.com/office/drawing/2014/main" id="{BFE0C0D5-0AE9-4F30-B67D-42CE50FE94F9}"/>
                </a:ext>
              </a:extLst>
            </p:cNvPr>
            <p:cNvCxnSpPr/>
            <p:nvPr/>
          </p:nvCxnSpPr>
          <p:spPr>
            <a:xfrm flipH="1" flipV="1">
              <a:off x="1721028" y="4721523"/>
              <a:ext cx="449475" cy="2063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F96DA45E-1EDF-44CA-9F92-FC969859C0CE}"/>
                </a:ext>
              </a:extLst>
            </p:cNvPr>
            <p:cNvSpPr txBox="1"/>
            <p:nvPr/>
          </p:nvSpPr>
          <p:spPr>
            <a:xfrm>
              <a:off x="981546" y="4548934"/>
              <a:ext cx="1067097"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Липецкая обл. - 3</a:t>
              </a:r>
            </a:p>
          </p:txBody>
        </p:sp>
        <p:cxnSp>
          <p:nvCxnSpPr>
            <p:cNvPr id="50" name="Прямая соединительная линия 49">
              <a:extLst>
                <a:ext uri="{FF2B5EF4-FFF2-40B4-BE49-F238E27FC236}">
                  <a16:creationId xmlns:a16="http://schemas.microsoft.com/office/drawing/2014/main" id="{F3EDE0CE-1E69-40F6-AAB6-CCD6E7155AAD}"/>
                </a:ext>
              </a:extLst>
            </p:cNvPr>
            <p:cNvCxnSpPr/>
            <p:nvPr/>
          </p:nvCxnSpPr>
          <p:spPr>
            <a:xfrm flipH="1">
              <a:off x="1400701" y="5253233"/>
              <a:ext cx="695518" cy="1449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21B1C968-2BE8-4BF4-821C-11FC557EA5E6}"/>
                </a:ext>
              </a:extLst>
            </p:cNvPr>
            <p:cNvSpPr txBox="1"/>
            <p:nvPr/>
          </p:nvSpPr>
          <p:spPr>
            <a:xfrm>
              <a:off x="324716" y="5182771"/>
              <a:ext cx="1426173"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Воронежская обл. - 2</a:t>
              </a:r>
            </a:p>
          </p:txBody>
        </p:sp>
        <p:cxnSp>
          <p:nvCxnSpPr>
            <p:cNvPr id="52" name="Прямая соединительная линия 51">
              <a:extLst>
                <a:ext uri="{FF2B5EF4-FFF2-40B4-BE49-F238E27FC236}">
                  <a16:creationId xmlns:a16="http://schemas.microsoft.com/office/drawing/2014/main" id="{BE319A8B-1A25-41CB-ABE6-ECFDB785CB2E}"/>
                </a:ext>
              </a:extLst>
            </p:cNvPr>
            <p:cNvCxnSpPr/>
            <p:nvPr/>
          </p:nvCxnSpPr>
          <p:spPr>
            <a:xfrm flipH="1">
              <a:off x="1721028" y="5030663"/>
              <a:ext cx="185305" cy="192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9739DF01-49B1-45B3-9961-6708ADE2DFFA}"/>
                </a:ext>
              </a:extLst>
            </p:cNvPr>
            <p:cNvSpPr txBox="1"/>
            <p:nvPr/>
          </p:nvSpPr>
          <p:spPr>
            <a:xfrm>
              <a:off x="587994" y="4834454"/>
              <a:ext cx="1283937"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Белгородская обл. - 2</a:t>
              </a:r>
            </a:p>
          </p:txBody>
        </p:sp>
        <p:cxnSp>
          <p:nvCxnSpPr>
            <p:cNvPr id="54" name="Прямая соединительная линия 53">
              <a:extLst>
                <a:ext uri="{FF2B5EF4-FFF2-40B4-BE49-F238E27FC236}">
                  <a16:creationId xmlns:a16="http://schemas.microsoft.com/office/drawing/2014/main" id="{E620B71F-622A-4F8E-9AE0-ECFA7A8386C6}"/>
                </a:ext>
              </a:extLst>
            </p:cNvPr>
            <p:cNvCxnSpPr/>
            <p:nvPr/>
          </p:nvCxnSpPr>
          <p:spPr>
            <a:xfrm flipH="1" flipV="1">
              <a:off x="2180581" y="3774818"/>
              <a:ext cx="234816" cy="6809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3CA043D3-531D-434C-B96C-8188E4A66571}"/>
                </a:ext>
              </a:extLst>
            </p:cNvPr>
            <p:cNvSpPr txBox="1"/>
            <p:nvPr/>
          </p:nvSpPr>
          <p:spPr>
            <a:xfrm>
              <a:off x="1473804" y="3311928"/>
              <a:ext cx="1179191"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Московская обл. - 147</a:t>
              </a:r>
            </a:p>
          </p:txBody>
        </p:sp>
        <p:cxnSp>
          <p:nvCxnSpPr>
            <p:cNvPr id="56" name="Прямая соединительная линия 55">
              <a:extLst>
                <a:ext uri="{FF2B5EF4-FFF2-40B4-BE49-F238E27FC236}">
                  <a16:creationId xmlns:a16="http://schemas.microsoft.com/office/drawing/2014/main" id="{7831D092-01F4-40EE-8121-8BA1B364A4FC}"/>
                </a:ext>
              </a:extLst>
            </p:cNvPr>
            <p:cNvCxnSpPr/>
            <p:nvPr/>
          </p:nvCxnSpPr>
          <p:spPr>
            <a:xfrm flipV="1">
              <a:off x="2579893" y="3051554"/>
              <a:ext cx="313725" cy="5821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D6ADA92C-E05A-4B08-9F55-CC88681BCF1E}"/>
                </a:ext>
              </a:extLst>
            </p:cNvPr>
            <p:cNvSpPr txBox="1"/>
            <p:nvPr/>
          </p:nvSpPr>
          <p:spPr>
            <a:xfrm>
              <a:off x="2539401" y="2633306"/>
              <a:ext cx="1425513"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Ленинградская обл. - 6</a:t>
              </a:r>
            </a:p>
          </p:txBody>
        </p:sp>
        <p:cxnSp>
          <p:nvCxnSpPr>
            <p:cNvPr id="58" name="Прямая соединительная линия 57">
              <a:extLst>
                <a:ext uri="{FF2B5EF4-FFF2-40B4-BE49-F238E27FC236}">
                  <a16:creationId xmlns:a16="http://schemas.microsoft.com/office/drawing/2014/main" id="{E155282F-4559-4D2C-8C9D-D2D7469443EE}"/>
                </a:ext>
              </a:extLst>
            </p:cNvPr>
            <p:cNvCxnSpPr/>
            <p:nvPr/>
          </p:nvCxnSpPr>
          <p:spPr>
            <a:xfrm flipV="1">
              <a:off x="2463801" y="2584450"/>
              <a:ext cx="75600" cy="12004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25F21C3C-57F3-4B5B-B641-52D401E9AAC8}"/>
                </a:ext>
              </a:extLst>
            </p:cNvPr>
            <p:cNvSpPr txBox="1"/>
            <p:nvPr/>
          </p:nvSpPr>
          <p:spPr>
            <a:xfrm>
              <a:off x="2325168" y="2222499"/>
              <a:ext cx="1552097" cy="461665"/>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Санкт-Петербург - 145</a:t>
              </a:r>
            </a:p>
          </p:txBody>
        </p:sp>
        <p:cxnSp>
          <p:nvCxnSpPr>
            <p:cNvPr id="60" name="Прямая соединительная линия 59">
              <a:extLst>
                <a:ext uri="{FF2B5EF4-FFF2-40B4-BE49-F238E27FC236}">
                  <a16:creationId xmlns:a16="http://schemas.microsoft.com/office/drawing/2014/main" id="{95465B03-7FDD-480A-A75C-E9C4F306693A}"/>
                </a:ext>
              </a:extLst>
            </p:cNvPr>
            <p:cNvCxnSpPr/>
            <p:nvPr/>
          </p:nvCxnSpPr>
          <p:spPr>
            <a:xfrm flipH="1" flipV="1">
              <a:off x="2048643" y="4115278"/>
              <a:ext cx="366754" cy="4390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E0757EB6-C424-4DF1-B10C-7542C3DAF2E9}"/>
                </a:ext>
              </a:extLst>
            </p:cNvPr>
            <p:cNvSpPr txBox="1"/>
            <p:nvPr/>
          </p:nvSpPr>
          <p:spPr>
            <a:xfrm>
              <a:off x="1642292" y="3747101"/>
              <a:ext cx="773102"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Москва - 520</a:t>
              </a:r>
            </a:p>
          </p:txBody>
        </p:sp>
        <p:cxnSp>
          <p:nvCxnSpPr>
            <p:cNvPr id="62" name="Прямая соединительная линия 61">
              <a:extLst>
                <a:ext uri="{FF2B5EF4-FFF2-40B4-BE49-F238E27FC236}">
                  <a16:creationId xmlns:a16="http://schemas.microsoft.com/office/drawing/2014/main" id="{CC54B4C2-1322-4F66-9DE2-4F3E08788521}"/>
                </a:ext>
              </a:extLst>
            </p:cNvPr>
            <p:cNvCxnSpPr/>
            <p:nvPr/>
          </p:nvCxnSpPr>
          <p:spPr>
            <a:xfrm flipH="1" flipV="1">
              <a:off x="1552756" y="4131599"/>
              <a:ext cx="617747" cy="3865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461FE826-EEDD-47BD-A6FC-9ACC5AC0EC53}"/>
                </a:ext>
              </a:extLst>
            </p:cNvPr>
            <p:cNvSpPr txBox="1"/>
            <p:nvPr/>
          </p:nvSpPr>
          <p:spPr>
            <a:xfrm>
              <a:off x="847676" y="3809408"/>
              <a:ext cx="1248543"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Калужская обл. - 43</a:t>
              </a:r>
            </a:p>
          </p:txBody>
        </p:sp>
        <p:cxnSp>
          <p:nvCxnSpPr>
            <p:cNvPr id="64" name="Прямая соединительная линия 63">
              <a:extLst>
                <a:ext uri="{FF2B5EF4-FFF2-40B4-BE49-F238E27FC236}">
                  <a16:creationId xmlns:a16="http://schemas.microsoft.com/office/drawing/2014/main" id="{CDE0426A-8BC6-4150-943B-B31955E35EA0}"/>
                </a:ext>
              </a:extLst>
            </p:cNvPr>
            <p:cNvCxnSpPr/>
            <p:nvPr/>
          </p:nvCxnSpPr>
          <p:spPr>
            <a:xfrm flipH="1" flipV="1">
              <a:off x="1682970" y="4455739"/>
              <a:ext cx="178659" cy="623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F29B25F0-ADCB-4F2D-AFC0-D1D10D7D2887}"/>
                </a:ext>
              </a:extLst>
            </p:cNvPr>
            <p:cNvSpPr txBox="1"/>
            <p:nvPr/>
          </p:nvSpPr>
          <p:spPr>
            <a:xfrm>
              <a:off x="947500" y="4184062"/>
              <a:ext cx="955738"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Брянская обл. - 1</a:t>
              </a:r>
            </a:p>
          </p:txBody>
        </p:sp>
        <p:cxnSp>
          <p:nvCxnSpPr>
            <p:cNvPr id="66" name="Прямая соединительная линия 65">
              <a:extLst>
                <a:ext uri="{FF2B5EF4-FFF2-40B4-BE49-F238E27FC236}">
                  <a16:creationId xmlns:a16="http://schemas.microsoft.com/office/drawing/2014/main" id="{C42C3AE2-9014-49BE-AB57-E3F75B47B966}"/>
                </a:ext>
              </a:extLst>
            </p:cNvPr>
            <p:cNvCxnSpPr/>
            <p:nvPr/>
          </p:nvCxnSpPr>
          <p:spPr>
            <a:xfrm flipH="1" flipV="1">
              <a:off x="1425369" y="3184692"/>
              <a:ext cx="89725" cy="4490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26F75379-E112-4D5F-8E9C-21B76B118336}"/>
                </a:ext>
              </a:extLst>
            </p:cNvPr>
            <p:cNvSpPr txBox="1"/>
            <p:nvPr/>
          </p:nvSpPr>
          <p:spPr>
            <a:xfrm>
              <a:off x="847676" y="2828606"/>
              <a:ext cx="1589837" cy="447060"/>
            </a:xfrm>
            <a:prstGeom prst="rect">
              <a:avLst/>
            </a:prstGeom>
            <a:noFill/>
          </p:spPr>
          <p:txBody>
            <a:bodyPr wrap="square" rtlCol="0">
              <a:spAutoFit/>
            </a:bodyPr>
            <a:lstStyle/>
            <a:p>
              <a:r>
                <a:rPr lang="ru-RU" sz="1050" b="1" dirty="0">
                  <a:latin typeface="Arial" panose="020B0604020202020204" pitchFamily="34" charset="0"/>
                  <a:cs typeface="Arial" panose="020B0604020202020204" pitchFamily="34" charset="0"/>
                </a:rPr>
                <a:t>Калининградская обл. - 36</a:t>
              </a:r>
            </a:p>
          </p:txBody>
        </p:sp>
      </p:grpSp>
      <p:graphicFrame>
        <p:nvGraphicFramePr>
          <p:cNvPr id="2" name="Таблица 2">
            <a:extLst>
              <a:ext uri="{FF2B5EF4-FFF2-40B4-BE49-F238E27FC236}">
                <a16:creationId xmlns:a16="http://schemas.microsoft.com/office/drawing/2014/main" id="{E4185B06-92C2-446B-86FC-A6AE6ED3C72B}"/>
              </a:ext>
            </a:extLst>
          </p:cNvPr>
          <p:cNvGraphicFramePr>
            <a:graphicFrameLocks noGrp="1"/>
          </p:cNvGraphicFramePr>
          <p:nvPr>
            <p:extLst>
              <p:ext uri="{D42A27DB-BD31-4B8C-83A1-F6EECF244321}">
                <p14:modId xmlns:p14="http://schemas.microsoft.com/office/powerpoint/2010/main" val="2116578944"/>
              </p:ext>
            </p:extLst>
          </p:nvPr>
        </p:nvGraphicFramePr>
        <p:xfrm>
          <a:off x="9043416" y="1222897"/>
          <a:ext cx="3124677" cy="5201654"/>
        </p:xfrm>
        <a:graphic>
          <a:graphicData uri="http://schemas.openxmlformats.org/drawingml/2006/table">
            <a:tbl>
              <a:tblPr firstRow="1" bandRow="1">
                <a:tableStyleId>{5C22544A-7EE6-4342-B048-85BDC9FD1C3A}</a:tableStyleId>
              </a:tblPr>
              <a:tblGrid>
                <a:gridCol w="2075688">
                  <a:extLst>
                    <a:ext uri="{9D8B030D-6E8A-4147-A177-3AD203B41FA5}">
                      <a16:colId xmlns:a16="http://schemas.microsoft.com/office/drawing/2014/main" val="630007494"/>
                    </a:ext>
                  </a:extLst>
                </a:gridCol>
                <a:gridCol w="1048989">
                  <a:extLst>
                    <a:ext uri="{9D8B030D-6E8A-4147-A177-3AD203B41FA5}">
                      <a16:colId xmlns:a16="http://schemas.microsoft.com/office/drawing/2014/main" val="2862979150"/>
                    </a:ext>
                  </a:extLst>
                </a:gridCol>
              </a:tblGrid>
              <a:tr h="515718">
                <a:tc>
                  <a:txBody>
                    <a:bodyPr/>
                    <a:lstStyle/>
                    <a:p>
                      <a:pPr algn="ctr"/>
                      <a:r>
                        <a:rPr lang="ru-RU" sz="1400" dirty="0">
                          <a:latin typeface="Arial" panose="020B0604020202020204" pitchFamily="34" charset="0"/>
                          <a:cs typeface="Arial" panose="020B0604020202020204" pitchFamily="34" charset="0"/>
                        </a:rPr>
                        <a:t>Регион</a:t>
                      </a:r>
                      <a:r>
                        <a:rPr lang="ru-RU" sz="1400" baseline="0" dirty="0">
                          <a:latin typeface="Arial" panose="020B0604020202020204" pitchFamily="34" charset="0"/>
                          <a:cs typeface="Arial" panose="020B0604020202020204" pitchFamily="34" charset="0"/>
                        </a:rPr>
                        <a:t> / </a:t>
                      </a:r>
                      <a:r>
                        <a:rPr lang="ru-RU" sz="1400" baseline="0" dirty="0" err="1">
                          <a:latin typeface="Arial" panose="020B0604020202020204" pitchFamily="34" charset="0"/>
                          <a:cs typeface="Arial" panose="020B0604020202020204" pitchFamily="34" charset="0"/>
                        </a:rPr>
                        <a:t>Region</a:t>
                      </a:r>
                      <a:endParaRPr lang="ru-RU" sz="1400" dirty="0">
                        <a:latin typeface="Arial" panose="020B0604020202020204" pitchFamily="34" charset="0"/>
                        <a:cs typeface="Arial" panose="020B0604020202020204" pitchFamily="34" charset="0"/>
                      </a:endParaRPr>
                    </a:p>
                  </a:txBody>
                  <a:tcPr/>
                </a:tc>
                <a:tc>
                  <a:txBody>
                    <a:bodyPr/>
                    <a:lstStyle/>
                    <a:p>
                      <a:pPr algn="ctr"/>
                      <a:r>
                        <a:rPr lang="ru-RU" sz="1400" dirty="0">
                          <a:latin typeface="Arial" panose="020B0604020202020204" pitchFamily="34" charset="0"/>
                          <a:cs typeface="Arial" panose="020B0604020202020204" pitchFamily="34" charset="0"/>
                        </a:rPr>
                        <a:t>Поставки  </a:t>
                      </a:r>
                      <a:r>
                        <a:rPr lang="ru-RU" sz="1400" dirty="0" err="1">
                          <a:latin typeface="Arial" panose="020B0604020202020204" pitchFamily="34" charset="0"/>
                          <a:cs typeface="Arial" panose="020B0604020202020204" pitchFamily="34" charset="0"/>
                        </a:rPr>
                        <a:t>Supplies</a:t>
                      </a:r>
                      <a:endParaRPr lang="ru-RU"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0086109"/>
                  </a:ext>
                </a:extLst>
              </a:tr>
              <a:tr h="303363">
                <a:tc>
                  <a:txBody>
                    <a:bodyPr/>
                    <a:lstStyle/>
                    <a:p>
                      <a:r>
                        <a:rPr lang="ru-RU" sz="1400" dirty="0">
                          <a:latin typeface="Arial" panose="020B0604020202020204" pitchFamily="34" charset="0"/>
                          <a:cs typeface="Arial" panose="020B0604020202020204" pitchFamily="34" charset="0"/>
                        </a:rPr>
                        <a:t>Москва</a:t>
                      </a:r>
                      <a:r>
                        <a:rPr lang="ru-RU" sz="1400" baseline="0" dirty="0">
                          <a:latin typeface="Arial" panose="020B0604020202020204" pitchFamily="34" charset="0"/>
                          <a:cs typeface="Arial" panose="020B0604020202020204" pitchFamily="34" charset="0"/>
                        </a:rPr>
                        <a:t> / </a:t>
                      </a:r>
                      <a:r>
                        <a:rPr lang="ru-RU" sz="1400" baseline="0" dirty="0" err="1">
                          <a:latin typeface="Arial" panose="020B0604020202020204" pitchFamily="34" charset="0"/>
                          <a:cs typeface="Arial" panose="020B0604020202020204" pitchFamily="34" charset="0"/>
                        </a:rPr>
                        <a:t>Moscow</a:t>
                      </a:r>
                      <a:endParaRPr lang="ru-RU" sz="1400" dirty="0">
                        <a:latin typeface="Arial" panose="020B0604020202020204" pitchFamily="34" charset="0"/>
                        <a:cs typeface="Arial" panose="020B0604020202020204" pitchFamily="34" charset="0"/>
                      </a:endParaRPr>
                    </a:p>
                  </a:txBody>
                  <a:tcPr/>
                </a:tc>
                <a:tc>
                  <a:txBody>
                    <a:bodyPr/>
                    <a:lstStyle/>
                    <a:p>
                      <a:pPr algn="ctr"/>
                      <a:r>
                        <a:rPr lang="ru-RU" sz="1400" dirty="0">
                          <a:latin typeface="Arial" panose="020B0604020202020204" pitchFamily="34" charset="0"/>
                          <a:cs typeface="Arial" panose="020B0604020202020204" pitchFamily="34" charset="0"/>
                        </a:rPr>
                        <a:t>520</a:t>
                      </a:r>
                    </a:p>
                  </a:txBody>
                  <a:tcPr/>
                </a:tc>
                <a:extLst>
                  <a:ext uri="{0D108BD9-81ED-4DB2-BD59-A6C34878D82A}">
                    <a16:rowId xmlns:a16="http://schemas.microsoft.com/office/drawing/2014/main" val="867680738"/>
                  </a:ext>
                </a:extLst>
              </a:tr>
              <a:tr h="515718">
                <a:tc>
                  <a:txBody>
                    <a:bodyPr/>
                    <a:lstStyle/>
                    <a:p>
                      <a:r>
                        <a:rPr lang="ru-RU" sz="1400" dirty="0">
                          <a:latin typeface="Arial" panose="020B0604020202020204" pitchFamily="34" charset="0"/>
                          <a:cs typeface="Arial" panose="020B0604020202020204" pitchFamily="34" charset="0"/>
                        </a:rPr>
                        <a:t>Московская обл.</a:t>
                      </a:r>
                      <a:r>
                        <a:rPr lang="ru-RU" sz="1400" baseline="0" dirty="0">
                          <a:latin typeface="Arial" panose="020B0604020202020204" pitchFamily="34" charset="0"/>
                          <a:cs typeface="Arial" panose="020B0604020202020204" pitchFamily="34" charset="0"/>
                        </a:rPr>
                        <a:t> / </a:t>
                      </a:r>
                      <a:r>
                        <a:rPr lang="en-US" sz="1400" baseline="0" dirty="0">
                          <a:latin typeface="Arial" panose="020B0604020202020204" pitchFamily="34" charset="0"/>
                          <a:cs typeface="Arial" panose="020B0604020202020204" pitchFamily="34" charset="0"/>
                        </a:rPr>
                        <a:t>Moscow region</a:t>
                      </a:r>
                      <a:endParaRPr lang="ru-RU" sz="1400" dirty="0">
                        <a:latin typeface="Arial" panose="020B0604020202020204" pitchFamily="34" charset="0"/>
                        <a:cs typeface="Arial" panose="020B0604020202020204" pitchFamily="34" charset="0"/>
                      </a:endParaRPr>
                    </a:p>
                  </a:txBody>
                  <a:tcPr/>
                </a:tc>
                <a:tc>
                  <a:txBody>
                    <a:bodyPr/>
                    <a:lstStyle/>
                    <a:p>
                      <a:pPr algn="ctr"/>
                      <a:r>
                        <a:rPr lang="ru-RU" sz="1400" dirty="0">
                          <a:latin typeface="Arial" panose="020B0604020202020204" pitchFamily="34" charset="0"/>
                          <a:cs typeface="Arial" panose="020B0604020202020204" pitchFamily="34" charset="0"/>
                        </a:rPr>
                        <a:t>147</a:t>
                      </a:r>
                    </a:p>
                  </a:txBody>
                  <a:tcPr/>
                </a:tc>
                <a:extLst>
                  <a:ext uri="{0D108BD9-81ED-4DB2-BD59-A6C34878D82A}">
                    <a16:rowId xmlns:a16="http://schemas.microsoft.com/office/drawing/2014/main" val="959237320"/>
                  </a:ext>
                </a:extLst>
              </a:tr>
              <a:tr h="515718">
                <a:tc>
                  <a:txBody>
                    <a:bodyPr/>
                    <a:lstStyle/>
                    <a:p>
                      <a:r>
                        <a:rPr lang="ru-RU" sz="1400" dirty="0">
                          <a:latin typeface="Arial" panose="020B0604020202020204" pitchFamily="34" charset="0"/>
                          <a:cs typeface="Arial" panose="020B0604020202020204" pitchFamily="34" charset="0"/>
                        </a:rPr>
                        <a:t>Санкт-Петербург</a:t>
                      </a:r>
                      <a:r>
                        <a:rPr lang="ru-RU" sz="1400" baseline="0" dirty="0">
                          <a:latin typeface="Arial" panose="020B0604020202020204" pitchFamily="34" charset="0"/>
                          <a:cs typeface="Arial" panose="020B0604020202020204" pitchFamily="34" charset="0"/>
                        </a:rPr>
                        <a:t> / </a:t>
                      </a:r>
                      <a:r>
                        <a:rPr lang="en-US" sz="1400" baseline="0" dirty="0">
                          <a:latin typeface="Arial" panose="020B0604020202020204" pitchFamily="34" charset="0"/>
                          <a:cs typeface="Arial" panose="020B0604020202020204" pitchFamily="34" charset="0"/>
                        </a:rPr>
                        <a:t>Saint Petersburg</a:t>
                      </a:r>
                      <a:endParaRPr lang="ru-RU" sz="1400" dirty="0">
                        <a:latin typeface="Arial" panose="020B0604020202020204" pitchFamily="34" charset="0"/>
                        <a:cs typeface="Arial" panose="020B0604020202020204" pitchFamily="34" charset="0"/>
                      </a:endParaRPr>
                    </a:p>
                  </a:txBody>
                  <a:tcPr/>
                </a:tc>
                <a:tc>
                  <a:txBody>
                    <a:bodyPr/>
                    <a:lstStyle/>
                    <a:p>
                      <a:pPr algn="ctr"/>
                      <a:r>
                        <a:rPr lang="ru-RU" sz="1400" dirty="0">
                          <a:latin typeface="Arial" panose="020B0604020202020204" pitchFamily="34" charset="0"/>
                          <a:cs typeface="Arial" panose="020B0604020202020204" pitchFamily="34" charset="0"/>
                        </a:rPr>
                        <a:t>145</a:t>
                      </a:r>
                    </a:p>
                  </a:txBody>
                  <a:tcPr/>
                </a:tc>
                <a:extLst>
                  <a:ext uri="{0D108BD9-81ED-4DB2-BD59-A6C34878D82A}">
                    <a16:rowId xmlns:a16="http://schemas.microsoft.com/office/drawing/2014/main" val="1758226420"/>
                  </a:ext>
                </a:extLst>
              </a:tr>
              <a:tr h="515718">
                <a:tc>
                  <a:txBody>
                    <a:bodyPr/>
                    <a:lstStyle/>
                    <a:p>
                      <a:r>
                        <a:rPr lang="ru-RU" sz="1400" dirty="0">
                          <a:latin typeface="Arial" panose="020B0604020202020204" pitchFamily="34" charset="0"/>
                          <a:cs typeface="Arial" panose="020B0604020202020204" pitchFamily="34" charset="0"/>
                        </a:rPr>
                        <a:t>Калужская обл.</a:t>
                      </a:r>
                      <a:r>
                        <a:rPr lang="ru-RU" sz="1400" baseline="0" dirty="0">
                          <a:latin typeface="Arial" panose="020B0604020202020204" pitchFamily="34" charset="0"/>
                          <a:cs typeface="Arial" panose="020B0604020202020204" pitchFamily="34" charset="0"/>
                        </a:rPr>
                        <a:t> / </a:t>
                      </a:r>
                      <a:r>
                        <a:rPr lang="en-US" sz="1400" baseline="0" dirty="0">
                          <a:latin typeface="Arial" panose="020B0604020202020204" pitchFamily="34" charset="0"/>
                          <a:cs typeface="Arial" panose="020B0604020202020204" pitchFamily="34" charset="0"/>
                        </a:rPr>
                        <a:t>Kaluga region</a:t>
                      </a:r>
                      <a:endParaRPr lang="ru-RU" sz="1400" dirty="0">
                        <a:latin typeface="Arial" panose="020B0604020202020204" pitchFamily="34" charset="0"/>
                        <a:cs typeface="Arial" panose="020B0604020202020204" pitchFamily="34" charset="0"/>
                      </a:endParaRPr>
                    </a:p>
                  </a:txBody>
                  <a:tcPr/>
                </a:tc>
                <a:tc>
                  <a:txBody>
                    <a:bodyPr/>
                    <a:lstStyle/>
                    <a:p>
                      <a:pPr algn="ctr"/>
                      <a:r>
                        <a:rPr lang="ru-RU" sz="1400" dirty="0">
                          <a:latin typeface="Arial" panose="020B0604020202020204" pitchFamily="34" charset="0"/>
                          <a:cs typeface="Arial" panose="020B0604020202020204" pitchFamily="34" charset="0"/>
                        </a:rPr>
                        <a:t>43</a:t>
                      </a:r>
                    </a:p>
                  </a:txBody>
                  <a:tcPr/>
                </a:tc>
                <a:extLst>
                  <a:ext uri="{0D108BD9-81ED-4DB2-BD59-A6C34878D82A}">
                    <a16:rowId xmlns:a16="http://schemas.microsoft.com/office/drawing/2014/main" val="4180419404"/>
                  </a:ext>
                </a:extLst>
              </a:tr>
              <a:tr h="515718">
                <a:tc>
                  <a:txBody>
                    <a:bodyPr/>
                    <a:lstStyle/>
                    <a:p>
                      <a:r>
                        <a:rPr lang="ru-RU" sz="1400" dirty="0">
                          <a:latin typeface="Arial" panose="020B0604020202020204" pitchFamily="34" charset="0"/>
                          <a:cs typeface="Arial" panose="020B0604020202020204" pitchFamily="34" charset="0"/>
                        </a:rPr>
                        <a:t>Калининградская обл.</a:t>
                      </a:r>
                      <a:r>
                        <a:rPr lang="ru-RU" sz="1400" baseline="0" dirty="0">
                          <a:latin typeface="Arial" panose="020B0604020202020204" pitchFamily="34" charset="0"/>
                          <a:cs typeface="Arial" panose="020B0604020202020204" pitchFamily="34" charset="0"/>
                        </a:rPr>
                        <a:t> / </a:t>
                      </a:r>
                      <a:r>
                        <a:rPr lang="en-US" sz="1400" baseline="0" dirty="0">
                          <a:latin typeface="Arial" panose="020B0604020202020204" pitchFamily="34" charset="0"/>
                          <a:cs typeface="Arial" panose="020B0604020202020204" pitchFamily="34" charset="0"/>
                        </a:rPr>
                        <a:t>Kaliningrad region</a:t>
                      </a:r>
                      <a:endParaRPr lang="ru-RU" sz="1400" dirty="0">
                        <a:latin typeface="Arial" panose="020B0604020202020204" pitchFamily="34" charset="0"/>
                        <a:cs typeface="Arial" panose="020B0604020202020204" pitchFamily="34" charset="0"/>
                      </a:endParaRPr>
                    </a:p>
                  </a:txBody>
                  <a:tcPr/>
                </a:tc>
                <a:tc>
                  <a:txBody>
                    <a:bodyPr/>
                    <a:lstStyle/>
                    <a:p>
                      <a:pPr algn="ctr"/>
                      <a:r>
                        <a:rPr lang="ru-RU" sz="1400" dirty="0">
                          <a:latin typeface="Arial" panose="020B0604020202020204" pitchFamily="34" charset="0"/>
                          <a:cs typeface="Arial" panose="020B0604020202020204" pitchFamily="34" charset="0"/>
                        </a:rPr>
                        <a:t>36</a:t>
                      </a:r>
                    </a:p>
                  </a:txBody>
                  <a:tcPr/>
                </a:tc>
                <a:extLst>
                  <a:ext uri="{0D108BD9-81ED-4DB2-BD59-A6C34878D82A}">
                    <a16:rowId xmlns:a16="http://schemas.microsoft.com/office/drawing/2014/main" val="1426047007"/>
                  </a:ext>
                </a:extLst>
              </a:tr>
              <a:tr h="728072">
                <a:tc>
                  <a:txBody>
                    <a:bodyPr/>
                    <a:lstStyle/>
                    <a:p>
                      <a:r>
                        <a:rPr lang="ru-RU" sz="1400" dirty="0">
                          <a:latin typeface="Arial" panose="020B0604020202020204" pitchFamily="34" charset="0"/>
                          <a:cs typeface="Arial" panose="020B0604020202020204" pitchFamily="34" charset="0"/>
                        </a:rPr>
                        <a:t>Нижегородская</a:t>
                      </a:r>
                      <a:r>
                        <a:rPr lang="ru-RU" sz="1400" baseline="0" dirty="0">
                          <a:latin typeface="Arial" panose="020B0604020202020204" pitchFamily="34" charset="0"/>
                          <a:cs typeface="Arial" panose="020B0604020202020204" pitchFamily="34" charset="0"/>
                        </a:rPr>
                        <a:t> обл. /</a:t>
                      </a:r>
                      <a:r>
                        <a:rPr lang="en-US" sz="1400" baseline="0" dirty="0">
                          <a:latin typeface="Arial" panose="020B0604020202020204" pitchFamily="34" charset="0"/>
                          <a:cs typeface="Arial" panose="020B0604020202020204" pitchFamily="34" charset="0"/>
                        </a:rPr>
                        <a:t>Nizhny Novgorod region</a:t>
                      </a:r>
                      <a:endParaRPr lang="ru-RU" sz="1400" dirty="0">
                        <a:latin typeface="Arial" panose="020B0604020202020204" pitchFamily="34" charset="0"/>
                        <a:cs typeface="Arial" panose="020B0604020202020204" pitchFamily="34" charset="0"/>
                      </a:endParaRPr>
                    </a:p>
                  </a:txBody>
                  <a:tcPr/>
                </a:tc>
                <a:tc>
                  <a:txBody>
                    <a:bodyPr/>
                    <a:lstStyle/>
                    <a:p>
                      <a:pPr algn="ctr"/>
                      <a:r>
                        <a:rPr lang="ru-RU" sz="1400" dirty="0">
                          <a:latin typeface="Arial" panose="020B0604020202020204" pitchFamily="34" charset="0"/>
                          <a:cs typeface="Arial" panose="020B0604020202020204" pitchFamily="34" charset="0"/>
                        </a:rPr>
                        <a:t>18</a:t>
                      </a:r>
                    </a:p>
                  </a:txBody>
                  <a:tcPr/>
                </a:tc>
                <a:extLst>
                  <a:ext uri="{0D108BD9-81ED-4DB2-BD59-A6C34878D82A}">
                    <a16:rowId xmlns:a16="http://schemas.microsoft.com/office/drawing/2014/main" val="2111977122"/>
                  </a:ext>
                </a:extLst>
              </a:tr>
              <a:tr h="533229">
                <a:tc>
                  <a:txBody>
                    <a:bodyPr/>
                    <a:lstStyle/>
                    <a:p>
                      <a:r>
                        <a:rPr lang="ru-RU" sz="1400" dirty="0">
                          <a:latin typeface="Arial" panose="020B0604020202020204" pitchFamily="34" charset="0"/>
                          <a:cs typeface="Arial" panose="020B0604020202020204" pitchFamily="34" charset="0"/>
                        </a:rPr>
                        <a:t>Новосибирская обл. / N</a:t>
                      </a:r>
                      <a:r>
                        <a:rPr lang="en-US" sz="1400" dirty="0" err="1">
                          <a:latin typeface="Arial" panose="020B0604020202020204" pitchFamily="34" charset="0"/>
                          <a:cs typeface="Arial" panose="020B0604020202020204" pitchFamily="34" charset="0"/>
                        </a:rPr>
                        <a:t>ovosibirsk</a:t>
                      </a:r>
                      <a:r>
                        <a:rPr lang="en-US" sz="1400" dirty="0">
                          <a:latin typeface="Arial" panose="020B0604020202020204" pitchFamily="34" charset="0"/>
                          <a:cs typeface="Arial" panose="020B0604020202020204" pitchFamily="34" charset="0"/>
                        </a:rPr>
                        <a:t> region</a:t>
                      </a:r>
                      <a:endParaRPr lang="ru-RU" sz="1400" dirty="0">
                        <a:latin typeface="Arial" panose="020B0604020202020204" pitchFamily="34" charset="0"/>
                        <a:cs typeface="Arial" panose="020B0604020202020204" pitchFamily="34" charset="0"/>
                      </a:endParaRPr>
                    </a:p>
                  </a:txBody>
                  <a:tcPr/>
                </a:tc>
                <a:tc>
                  <a:txBody>
                    <a:bodyPr/>
                    <a:lstStyle/>
                    <a:p>
                      <a:pPr algn="ctr"/>
                      <a:r>
                        <a:rPr lang="ru-RU" sz="1400" dirty="0">
                          <a:latin typeface="Arial" panose="020B0604020202020204" pitchFamily="34" charset="0"/>
                          <a:cs typeface="Arial" panose="020B0604020202020204" pitchFamily="34" charset="0"/>
                        </a:rPr>
                        <a:t>18</a:t>
                      </a:r>
                    </a:p>
                  </a:txBody>
                  <a:tcPr/>
                </a:tc>
                <a:extLst>
                  <a:ext uri="{0D108BD9-81ED-4DB2-BD59-A6C34878D82A}">
                    <a16:rowId xmlns:a16="http://schemas.microsoft.com/office/drawing/2014/main" val="3598302809"/>
                  </a:ext>
                </a:extLst>
              </a:tr>
              <a:tr h="523145">
                <a:tc>
                  <a:txBody>
                    <a:bodyPr/>
                    <a:lstStyle/>
                    <a:p>
                      <a:r>
                        <a:rPr lang="ru-RU" sz="1400" dirty="0">
                          <a:latin typeface="Arial" panose="020B0604020202020204" pitchFamily="34" charset="0"/>
                          <a:cs typeface="Arial" panose="020B0604020202020204" pitchFamily="34" charset="0"/>
                        </a:rPr>
                        <a:t>Свердловская</a:t>
                      </a:r>
                      <a:r>
                        <a:rPr lang="ru-RU" sz="1400" baseline="0" dirty="0">
                          <a:latin typeface="Arial" panose="020B0604020202020204" pitchFamily="34" charset="0"/>
                          <a:cs typeface="Arial" panose="020B0604020202020204" pitchFamily="34" charset="0"/>
                        </a:rPr>
                        <a:t> обл. / </a:t>
                      </a:r>
                      <a:r>
                        <a:rPr lang="en-US" sz="1400" baseline="0" dirty="0">
                          <a:latin typeface="Arial" panose="020B0604020202020204" pitchFamily="34" charset="0"/>
                          <a:cs typeface="Arial" panose="020B0604020202020204" pitchFamily="34" charset="0"/>
                        </a:rPr>
                        <a:t>Sverdlovsk region</a:t>
                      </a:r>
                      <a:endParaRPr lang="ru-RU" sz="1400" dirty="0">
                        <a:latin typeface="Arial" panose="020B0604020202020204" pitchFamily="34" charset="0"/>
                        <a:cs typeface="Arial" panose="020B0604020202020204" pitchFamily="34" charset="0"/>
                      </a:endParaRPr>
                    </a:p>
                  </a:txBody>
                  <a:tcPr/>
                </a:tc>
                <a:tc>
                  <a:txBody>
                    <a:bodyPr/>
                    <a:lstStyle/>
                    <a:p>
                      <a:pPr algn="ctr"/>
                      <a:r>
                        <a:rPr lang="ru-RU" sz="1400" dirty="0">
                          <a:latin typeface="Arial" panose="020B0604020202020204" pitchFamily="34" charset="0"/>
                          <a:cs typeface="Arial" panose="020B0604020202020204" pitchFamily="34" charset="0"/>
                        </a:rPr>
                        <a:t>17</a:t>
                      </a:r>
                    </a:p>
                  </a:txBody>
                  <a:tcPr/>
                </a:tc>
                <a:extLst>
                  <a:ext uri="{0D108BD9-81ED-4DB2-BD59-A6C34878D82A}">
                    <a16:rowId xmlns:a16="http://schemas.microsoft.com/office/drawing/2014/main" val="1173366129"/>
                  </a:ext>
                </a:extLst>
              </a:tr>
              <a:tr h="476907">
                <a:tc>
                  <a:txBody>
                    <a:bodyPr/>
                    <a:lstStyle/>
                    <a:p>
                      <a:r>
                        <a:rPr lang="ru-RU" sz="1400" dirty="0">
                          <a:latin typeface="Arial" panose="020B0604020202020204" pitchFamily="34" charset="0"/>
                          <a:cs typeface="Arial" panose="020B0604020202020204" pitchFamily="34" charset="0"/>
                        </a:rPr>
                        <a:t>Самарская обл. / </a:t>
                      </a:r>
                      <a:r>
                        <a:rPr lang="en-US" sz="1400" dirty="0">
                          <a:latin typeface="Arial" panose="020B0604020202020204" pitchFamily="34" charset="0"/>
                          <a:cs typeface="Arial" panose="020B0604020202020204" pitchFamily="34" charset="0"/>
                        </a:rPr>
                        <a:t>Samara region</a:t>
                      </a:r>
                      <a:endParaRPr lang="ru-RU" sz="1400" dirty="0">
                        <a:latin typeface="Arial" panose="020B0604020202020204" pitchFamily="34" charset="0"/>
                        <a:cs typeface="Arial" panose="020B0604020202020204" pitchFamily="34" charset="0"/>
                      </a:endParaRPr>
                    </a:p>
                  </a:txBody>
                  <a:tcPr/>
                </a:tc>
                <a:tc>
                  <a:txBody>
                    <a:bodyPr/>
                    <a:lstStyle/>
                    <a:p>
                      <a:pPr algn="ctr"/>
                      <a:r>
                        <a:rPr lang="ru-RU" sz="1400" dirty="0">
                          <a:latin typeface="Arial" panose="020B0604020202020204" pitchFamily="34" charset="0"/>
                          <a:cs typeface="Arial" panose="020B0604020202020204" pitchFamily="34" charset="0"/>
                        </a:rPr>
                        <a:t>16</a:t>
                      </a:r>
                    </a:p>
                  </a:txBody>
                  <a:tcPr/>
                </a:tc>
                <a:extLst>
                  <a:ext uri="{0D108BD9-81ED-4DB2-BD59-A6C34878D82A}">
                    <a16:rowId xmlns:a16="http://schemas.microsoft.com/office/drawing/2014/main" val="1875861324"/>
                  </a:ext>
                </a:extLst>
              </a:tr>
            </a:tbl>
          </a:graphicData>
        </a:graphic>
      </p:graphicFrame>
    </p:spTree>
    <p:extLst>
      <p:ext uri="{BB962C8B-B14F-4D97-AF65-F5344CB8AC3E}">
        <p14:creationId xmlns:p14="http://schemas.microsoft.com/office/powerpoint/2010/main" val="462979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4D301AA-DF91-4C1B-9D38-2DB0D3BE51C6}"/>
              </a:ext>
            </a:extLst>
          </p:cNvPr>
          <p:cNvSpPr>
            <a:spLocks noGrp="1"/>
          </p:cNvSpPr>
          <p:nvPr>
            <p:ph type="title"/>
          </p:nvPr>
        </p:nvSpPr>
        <p:spPr>
          <a:xfrm>
            <a:off x="287867" y="0"/>
            <a:ext cx="11379199" cy="2387600"/>
          </a:xfrm>
        </p:spPr>
        <p:txBody>
          <a:bodyPr>
            <a:noAutofit/>
          </a:bodyPr>
          <a:lstStyle/>
          <a:p>
            <a:pPr marL="0" marR="0" lvl="0" indent="0" algn="ctr" defTabSz="914400" rtl="0" eaLnBrk="1" fontAlgn="auto" latinLnBrk="0" hangingPunct="1">
              <a:lnSpc>
                <a:spcPct val="150000"/>
              </a:lnSpc>
              <a:spcBef>
                <a:spcPts val="0"/>
              </a:spcBef>
              <a:spcAft>
                <a:spcPts val="0"/>
              </a:spcAft>
              <a:tabLst/>
              <a:defRPr/>
            </a:pPr>
            <a:br>
              <a:rPr kumimoji="0" lang="ru-RU"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br>
            <a:r>
              <a:rPr kumimoji="0" lang="ru-RU" sz="2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Регионы поставок опасных химических веществ и пестицидов в 2021</a:t>
            </a:r>
            <a:br>
              <a:rPr kumimoji="0" lang="ru-RU" sz="2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br>
            <a:r>
              <a:rPr kumimoji="0" lang="ru-RU" sz="28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Suppl</a:t>
            </a:r>
            <a:r>
              <a:rPr kumimoji="0" lang="en-US" sz="28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ied</a:t>
            </a:r>
            <a:r>
              <a:rPr kumimoji="0" lang="ru-RU" sz="2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ru-RU" sz="28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regions</a:t>
            </a:r>
            <a:r>
              <a:rPr kumimoji="0" lang="ru-RU" sz="2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of hazardous chemicals and pesticides</a:t>
            </a:r>
            <a:r>
              <a:rPr kumimoji="0" lang="ru-RU" sz="2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in 2021</a:t>
            </a:r>
            <a:br>
              <a:rPr kumimoji="0" lang="ru-RU"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br>
            <a:endParaRPr lang="ru-RU" sz="2400" dirty="0">
              <a:solidFill>
                <a:srgbClr val="002060"/>
              </a:solidFill>
            </a:endParaRPr>
          </a:p>
        </p:txBody>
      </p:sp>
      <p:sp>
        <p:nvSpPr>
          <p:cNvPr id="3" name="Объект 2">
            <a:extLst>
              <a:ext uri="{FF2B5EF4-FFF2-40B4-BE49-F238E27FC236}">
                <a16:creationId xmlns:a16="http://schemas.microsoft.com/office/drawing/2014/main" id="{83FB326E-395E-4CAF-A6B7-7942C8EC61E8}"/>
              </a:ext>
            </a:extLst>
          </p:cNvPr>
          <p:cNvSpPr>
            <a:spLocks noGrp="1"/>
          </p:cNvSpPr>
          <p:nvPr>
            <p:ph idx="1"/>
          </p:nvPr>
        </p:nvSpPr>
        <p:spPr>
          <a:xfrm>
            <a:off x="677333" y="2539999"/>
            <a:ext cx="10676467" cy="3636963"/>
          </a:xfrm>
        </p:spPr>
        <p:txBody>
          <a:bodyPr>
            <a:normAutofit/>
          </a:bodyPr>
          <a:lstStyle/>
          <a:p>
            <a:pPr algn="just"/>
            <a:r>
              <a:rPr lang="ru-RU" b="1" dirty="0">
                <a:solidFill>
                  <a:srgbClr val="002060"/>
                </a:solidFill>
                <a:latin typeface="Arial" panose="020B0604020202020204" pitchFamily="34" charset="0"/>
                <a:cs typeface="Arial" panose="020B0604020202020204" pitchFamily="34" charset="0"/>
              </a:rPr>
              <a:t>Импорт веществ осуществлялся в 24 субъекта РФ; первое место по количеству поставок заняла Москва , второе - Московская область  и третье – Санкт-Петербург. Как видно из приведенных данных, химикаты импортировались в основном в Центральную часть РФ из стран Европейского Союза, что объясняется, вероятно, низкой стоимостью  попавших под запреты химических веществ и транспортной логистикой.</a:t>
            </a:r>
          </a:p>
        </p:txBody>
      </p:sp>
    </p:spTree>
    <p:extLst>
      <p:ext uri="{BB962C8B-B14F-4D97-AF65-F5344CB8AC3E}">
        <p14:creationId xmlns:p14="http://schemas.microsoft.com/office/powerpoint/2010/main" val="2530893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706CDB-FF70-4ECC-AFB2-33CBCF29029E}"/>
              </a:ext>
            </a:extLst>
          </p:cNvPr>
          <p:cNvSpPr>
            <a:spLocks noGrp="1"/>
          </p:cNvSpPr>
          <p:nvPr>
            <p:ph type="title"/>
          </p:nvPr>
        </p:nvSpPr>
        <p:spPr>
          <a:xfrm>
            <a:off x="1069144" y="365125"/>
            <a:ext cx="10284655" cy="535207"/>
          </a:xfrm>
        </p:spPr>
        <p:txBody>
          <a:bodyPr>
            <a:normAutofit/>
          </a:bodyPr>
          <a:lstStyle/>
          <a:p>
            <a:pPr algn="ctr"/>
            <a:r>
              <a:rPr lang="ru-RU" sz="2800" b="1" dirty="0">
                <a:solidFill>
                  <a:srgbClr val="C00000"/>
                </a:solidFill>
                <a:effectLst/>
                <a:latin typeface="Arial" panose="020B0604020202020204" pitchFamily="34" charset="0"/>
                <a:ea typeface="Calibri" panose="020F0502020204030204" pitchFamily="34" charset="0"/>
                <a:cs typeface="Arial" panose="020B0604020202020204" pitchFamily="34" charset="0"/>
              </a:rPr>
              <a:t>Заключение</a:t>
            </a:r>
            <a:endParaRPr lang="ru-RU" sz="2800" dirty="0">
              <a:solidFill>
                <a:srgbClr val="C00000"/>
              </a:solidFill>
              <a:latin typeface="Arial" panose="020B0604020202020204" pitchFamily="34" charset="0"/>
              <a:cs typeface="Arial" panose="020B0604020202020204" pitchFamily="34" charset="0"/>
            </a:endParaRPr>
          </a:p>
        </p:txBody>
      </p:sp>
      <p:sp>
        <p:nvSpPr>
          <p:cNvPr id="3" name="Объект 2">
            <a:extLst>
              <a:ext uri="{FF2B5EF4-FFF2-40B4-BE49-F238E27FC236}">
                <a16:creationId xmlns:a16="http://schemas.microsoft.com/office/drawing/2014/main" id="{FA95A158-68B1-41CF-9502-FD20DA748536}"/>
              </a:ext>
            </a:extLst>
          </p:cNvPr>
          <p:cNvSpPr>
            <a:spLocks noGrp="1"/>
          </p:cNvSpPr>
          <p:nvPr>
            <p:ph idx="1"/>
          </p:nvPr>
        </p:nvSpPr>
        <p:spPr>
          <a:xfrm>
            <a:off x="1286932" y="1066800"/>
            <a:ext cx="10066867" cy="5110163"/>
          </a:xfrm>
        </p:spPr>
        <p:txBody>
          <a:bodyPr>
            <a:normAutofit/>
          </a:bodyPr>
          <a:lstStyle/>
          <a:p>
            <a:pPr algn="just"/>
            <a:r>
              <a:rPr lang="ru-RU" sz="2400" b="1" dirty="0">
                <a:solidFill>
                  <a:srgbClr val="002060"/>
                </a:solidFill>
                <a:effectLst/>
                <a:latin typeface="Arial" panose="020B0604020202020204" pitchFamily="34" charset="0"/>
                <a:ea typeface="Calibri" panose="020F0502020204030204" pitchFamily="34" charset="0"/>
                <a:cs typeface="Arial" panose="020B0604020202020204" pitchFamily="34" charset="0"/>
              </a:rPr>
              <a:t>Анализ номенклатуры, объёма, токсичности  и опасности промышленных химических веществ  и пестицидов, поступающих на российский рынок по процедуре ПОС, показал, что в экономике страны используется высоко опасная для здоровья человека и окружающей природной среды химическая продукция, запрещённая или строго ограниченная во многих государствах. Как правило, это химические вещества, вызывающие специфические и отдаленные эффекты на организм, обладающие высокой токсичностью для природной биоты.  В этой связи возникает необходимость разработки регуляторных решений на национальном уровне  и  в рамках Евразийской экономической  комиссии  по запрещению или ограничению обращения веществ и пестицидов, характеризующихся неприемлемым риском воздействия.</a:t>
            </a:r>
          </a:p>
          <a:p>
            <a:endParaRPr lang="ru-RU" dirty="0"/>
          </a:p>
        </p:txBody>
      </p:sp>
    </p:spTree>
    <p:extLst>
      <p:ext uri="{BB962C8B-B14F-4D97-AF65-F5344CB8AC3E}">
        <p14:creationId xmlns:p14="http://schemas.microsoft.com/office/powerpoint/2010/main" val="1703259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82FA00F-FAEC-4446-9C59-3F27538DE925}"/>
              </a:ext>
            </a:extLst>
          </p:cNvPr>
          <p:cNvSpPr>
            <a:spLocks noGrp="1"/>
          </p:cNvSpPr>
          <p:nvPr>
            <p:ph type="title"/>
          </p:nvPr>
        </p:nvSpPr>
        <p:spPr/>
        <p:txBody>
          <a:bodyPr/>
          <a:lstStyle/>
          <a:p>
            <a:pPr algn="ctr"/>
            <a:r>
              <a:rPr lang="ru-RU" dirty="0">
                <a:solidFill>
                  <a:srgbClr val="C00000"/>
                </a:solidFill>
                <a:latin typeface="Arial" panose="020B0604020202020204" pitchFamily="34" charset="0"/>
                <a:cs typeface="Arial" panose="020B0604020202020204" pitchFamily="34" charset="0"/>
              </a:rPr>
              <a:t> Благодарю за внимание!</a:t>
            </a:r>
            <a:endParaRPr lang="ru-RU" dirty="0"/>
          </a:p>
        </p:txBody>
      </p:sp>
      <p:sp>
        <p:nvSpPr>
          <p:cNvPr id="3" name="Объект 2">
            <a:extLst>
              <a:ext uri="{FF2B5EF4-FFF2-40B4-BE49-F238E27FC236}">
                <a16:creationId xmlns:a16="http://schemas.microsoft.com/office/drawing/2014/main" id="{0C1EDF2F-6CAC-4854-ACFA-6E3955508FC4}"/>
              </a:ext>
            </a:extLst>
          </p:cNvPr>
          <p:cNvSpPr>
            <a:spLocks noGrp="1"/>
          </p:cNvSpPr>
          <p:nvPr>
            <p:ph idx="1"/>
          </p:nvPr>
        </p:nvSpPr>
        <p:spPr/>
        <p:txBody>
          <a:bodyPr/>
          <a:lstStyle/>
          <a:p>
            <a:pPr marL="0" indent="0" algn="ctr">
              <a:buNone/>
            </a:pPr>
            <a:endParaRPr lang="ru-RU" dirty="0">
              <a:solidFill>
                <a:srgbClr val="C0000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7E3CA1AE-F590-49D5-A3CF-CA6C20CA84F6}"/>
              </a:ext>
            </a:extLst>
          </p:cNvPr>
          <p:cNvSpPr txBox="1"/>
          <p:nvPr/>
        </p:nvSpPr>
        <p:spPr>
          <a:xfrm>
            <a:off x="1969477" y="1846540"/>
            <a:ext cx="6460587" cy="523220"/>
          </a:xfrm>
          <a:prstGeom prst="rect">
            <a:avLst/>
          </a:prstGeom>
          <a:noFill/>
        </p:spPr>
        <p:txBody>
          <a:bodyPr wrap="square">
            <a:spAutoFit/>
          </a:bodyPr>
          <a:lstStyle/>
          <a:p>
            <a:pPr algn="ctr"/>
            <a:r>
              <a:rPr lang="ru-RU" sz="2800" b="1" dirty="0">
                <a:solidFill>
                  <a:srgbClr val="C00000"/>
                </a:solidFill>
                <a:latin typeface="Arial" panose="020B0604020202020204" pitchFamily="34" charset="0"/>
                <a:cs typeface="Arial" panose="020B0604020202020204" pitchFamily="34" charset="0"/>
              </a:rPr>
              <a:t>          </a:t>
            </a:r>
            <a:r>
              <a:rPr lang="en-US" sz="2800" b="1" dirty="0">
                <a:solidFill>
                  <a:srgbClr val="C00000"/>
                </a:solidFill>
                <a:latin typeface="Arial" panose="020B0604020202020204" pitchFamily="34" charset="0"/>
                <a:cs typeface="Arial" panose="020B0604020202020204" pitchFamily="34" charset="0"/>
              </a:rPr>
              <a:t>THANK YOU FOR</a:t>
            </a:r>
            <a:r>
              <a:rPr lang="ru-RU" sz="2800" b="1" dirty="0">
                <a:solidFill>
                  <a:srgbClr val="C00000"/>
                </a:solidFill>
                <a:latin typeface="Arial" panose="020B0604020202020204" pitchFamily="34" charset="0"/>
                <a:cs typeface="Arial" panose="020B0604020202020204" pitchFamily="34" charset="0"/>
              </a:rPr>
              <a:t>  </a:t>
            </a:r>
            <a:r>
              <a:rPr lang="en-US" sz="2800" b="1" dirty="0">
                <a:solidFill>
                  <a:srgbClr val="C00000"/>
                </a:solidFill>
                <a:latin typeface="Arial" panose="020B0604020202020204" pitchFamily="34" charset="0"/>
                <a:cs typeface="Arial" panose="020B0604020202020204" pitchFamily="34" charset="0"/>
              </a:rPr>
              <a:t>ATTENTION</a:t>
            </a:r>
            <a:endParaRPr lang="ru-RU" sz="2800" b="1" dirty="0">
              <a:solidFill>
                <a:srgbClr val="C00000"/>
              </a:solidFill>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9176CE3F-FAC0-469A-9C3B-3D71A25A59F1}"/>
              </a:ext>
            </a:extLst>
          </p:cNvPr>
          <p:cNvPicPr>
            <a:picLocks noChangeAspect="1"/>
          </p:cNvPicPr>
          <p:nvPr/>
        </p:nvPicPr>
        <p:blipFill>
          <a:blip r:embed="rId2"/>
          <a:stretch>
            <a:fillRect/>
          </a:stretch>
        </p:blipFill>
        <p:spPr>
          <a:xfrm>
            <a:off x="3291839" y="2824761"/>
            <a:ext cx="4673861" cy="3326960"/>
          </a:xfrm>
          <a:prstGeom prst="rect">
            <a:avLst/>
          </a:prstGeom>
        </p:spPr>
      </p:pic>
    </p:spTree>
    <p:extLst>
      <p:ext uri="{BB962C8B-B14F-4D97-AF65-F5344CB8AC3E}">
        <p14:creationId xmlns:p14="http://schemas.microsoft.com/office/powerpoint/2010/main" val="337890985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763</TotalTime>
  <Words>1601</Words>
  <Application>Microsoft Office PowerPoint</Application>
  <PresentationFormat>Широкоэкранный</PresentationFormat>
  <Paragraphs>264</Paragraphs>
  <Slides>15</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15</vt:i4>
      </vt:variant>
    </vt:vector>
  </HeadingPairs>
  <TitlesOfParts>
    <vt:vector size="20" baseType="lpstr">
      <vt:lpstr>Arial</vt:lpstr>
      <vt:lpstr>Calibri</vt:lpstr>
      <vt:lpstr>Calibri Light</vt:lpstr>
      <vt:lpstr>Montserrat</vt:lpstr>
      <vt:lpstr>Тема Office</vt:lpstr>
      <vt:lpstr>Презентация PowerPoint</vt:lpstr>
      <vt:lpstr>Нормативно-правовые акты Российской Федерации, регулирующие деятельность по Роттердамской конвенции  Regulatory legal acts of the Russian Federation on activities under the Rotterdam Convention</vt:lpstr>
      <vt:lpstr>ЦЕЛЬ  ИССЛЕДОВАНИЙ   The Purpose of the Research </vt:lpstr>
      <vt:lpstr>Презентация PowerPoint</vt:lpstr>
      <vt:lpstr>Презентация PowerPoint</vt:lpstr>
      <vt:lpstr>Презентация PowerPoint</vt:lpstr>
      <vt:lpstr>          ТОКСИЧНОСТЬ И ОПАСНОСТЬ</vt:lpstr>
      <vt:lpstr>Презентация PowerPoint</vt:lpstr>
      <vt:lpstr>Презентация PowerPoint</vt:lpstr>
      <vt:lpstr>Презентация PowerPoint</vt:lpstr>
      <vt:lpstr>Презентация PowerPoint</vt:lpstr>
      <vt:lpstr>Презентация PowerPoint</vt:lpstr>
      <vt:lpstr> Регионы поставок опасных химических веществ и пестицидов в 2021 Supplied regions of hazardous chemicals and pesticides in 2021 </vt:lpstr>
      <vt:lpstr>Заключение</vt:lpstr>
      <vt:lpstr> Благодарю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hamidulina11@mail.ru</cp:lastModifiedBy>
  <cp:revision>47</cp:revision>
  <cp:lastPrinted>2022-02-02T11:21:58Z</cp:lastPrinted>
  <dcterms:created xsi:type="dcterms:W3CDTF">2022-02-02T11:21:51Z</dcterms:created>
  <dcterms:modified xsi:type="dcterms:W3CDTF">2022-02-06T19:45:05Z</dcterms:modified>
</cp:coreProperties>
</file>